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8" r:id="rId2"/>
    <p:sldId id="270" r:id="rId3"/>
    <p:sldId id="309" r:id="rId4"/>
    <p:sldId id="260" r:id="rId5"/>
    <p:sldId id="296" r:id="rId6"/>
    <p:sldId id="269" r:id="rId7"/>
    <p:sldId id="289" r:id="rId8"/>
    <p:sldId id="313" r:id="rId9"/>
    <p:sldId id="314" r:id="rId10"/>
    <p:sldId id="262" r:id="rId11"/>
    <p:sldId id="283" r:id="rId12"/>
    <p:sldId id="287" r:id="rId13"/>
    <p:sldId id="273" r:id="rId14"/>
    <p:sldId id="274" r:id="rId15"/>
    <p:sldId id="267" r:id="rId16"/>
    <p:sldId id="264" r:id="rId17"/>
    <p:sldId id="275" r:id="rId18"/>
    <p:sldId id="276" r:id="rId19"/>
    <p:sldId id="277" r:id="rId20"/>
    <p:sldId id="301" r:id="rId21"/>
    <p:sldId id="279" r:id="rId22"/>
    <p:sldId id="280" r:id="rId23"/>
    <p:sldId id="278" r:id="rId24"/>
    <p:sldId id="281" r:id="rId25"/>
    <p:sldId id="310" r:id="rId26"/>
    <p:sldId id="257" r:id="rId27"/>
    <p:sldId id="290" r:id="rId28"/>
    <p:sldId id="284" r:id="rId29"/>
    <p:sldId id="286" r:id="rId30"/>
    <p:sldId id="307" r:id="rId31"/>
    <p:sldId id="302" r:id="rId32"/>
    <p:sldId id="265" r:id="rId33"/>
    <p:sldId id="303" r:id="rId34"/>
    <p:sldId id="266" r:id="rId35"/>
    <p:sldId id="308" r:id="rId36"/>
    <p:sldId id="312" r:id="rId37"/>
    <p:sldId id="268" r:id="rId38"/>
    <p:sldId id="300" r:id="rId39"/>
    <p:sldId id="297" r:id="rId40"/>
    <p:sldId id="298" r:id="rId41"/>
    <p:sldId id="299" r:id="rId42"/>
    <p:sldId id="304" r:id="rId43"/>
    <p:sldId id="305" r:id="rId44"/>
    <p:sldId id="288" r:id="rId45"/>
    <p:sldId id="285" r:id="rId46"/>
    <p:sldId id="259" r:id="rId47"/>
    <p:sldId id="306" r:id="rId48"/>
    <p:sldId id="315" r:id="rId4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>
      <p:cViewPr>
        <p:scale>
          <a:sx n="59" d="100"/>
          <a:sy n="59" d="100"/>
        </p:scale>
        <p:origin x="-816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00F18E76-EC81-4CC6-91D3-801E937DAF83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4313D7D-85AA-4C84-8B7B-2F1677FD29A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EB6AA-15D6-48F5-BCB5-D351A6F7DED8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AAB2C-2CB9-466F-83A3-D2DEE0EDB4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2A46A68-0E94-4331-9E32-6293E0EE0E67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B47FC5E-1BBB-4FE1-82B4-BB1E826C5ED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DF756-B7A3-4DE6-B69C-BFEB8F09ADFB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23DB0-0B14-49DC-8D96-5E09D27DF09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149FA7A4-E780-4024-80A5-E5786DB972AB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C31FB-0C2C-467F-B5BD-BEE27D66C6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9E8BE-EB40-4D00-AB5F-A4AB183CD836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D4B0-6AE7-4E43-810A-EF5281E2FA2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AA859-13AA-421A-8476-C69D30D6C75C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5781A-421C-4180-B425-448AF105D2B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5AFEA-BD0B-443C-A254-AA9BBA04C0E6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E3062-98F4-4E46-9DAD-2329F7B54B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6651B-7E97-4FC1-888E-F863BA3C93E9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1C117-EF66-47F1-8477-DF532D8C6A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57B1A-94E7-4824-AED3-C0F0100109E8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2B415-A74F-4F6B-B2D9-40EB5D4CA2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ostokąt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4D3A6C-26D3-4231-BD1E-FFDBCA0AE825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E5C0877-8DD5-44CA-95AD-13A73A34770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30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1DE2BE7E-93E5-4D08-986D-A4E0869D7698}" type="datetimeFigureOut">
              <a:rPr lang="pl-PL"/>
              <a:pPr>
                <a:defRPr/>
              </a:pPr>
              <a:t>2009-10-27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DDF038A1-5051-425B-9048-10BF766A7A8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05" r:id="rId2"/>
    <p:sldLayoutId id="2147483913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4" r:id="rId9"/>
    <p:sldLayoutId id="2147483911" r:id="rId10"/>
    <p:sldLayoutId id="21474839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>
                <a:latin typeface="Arial" pitchFamily="34" charset="0"/>
                <a:cs typeface="Arial" pitchFamily="34" charset="0"/>
              </a:rPr>
              <a:t>Szkoła Podstawowa w Toszku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4" name="Podtytuł 2"/>
          <p:cNvSpPr>
            <a:spLocks noGrp="1"/>
          </p:cNvSpPr>
          <p:nvPr>
            <p:ph type="subTitle" idx="1"/>
          </p:nvPr>
        </p:nvSpPr>
        <p:spPr>
          <a:xfrm>
            <a:off x="3354388" y="3540125"/>
            <a:ext cx="5114925" cy="1101725"/>
          </a:xfrm>
        </p:spPr>
        <p:txBody>
          <a:bodyPr/>
          <a:lstStyle/>
          <a:p>
            <a:pPr eaLnBrk="1" hangingPunct="1"/>
            <a:r>
              <a:rPr lang="pl-PL" smtClean="0"/>
              <a:t>Rok szkolny 2008/2009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1785926"/>
            <a:ext cx="6858048" cy="192882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Imprezy </a:t>
            </a:r>
            <a:br>
              <a:rPr lang="pl-PL" dirty="0" smtClean="0"/>
            </a:br>
            <a:r>
              <a:rPr lang="pl-PL" dirty="0" smtClean="0"/>
              <a:t>środowiskowe</a:t>
            </a:r>
            <a:endParaRPr lang="pl-PL" dirty="0"/>
          </a:p>
        </p:txBody>
      </p:sp>
      <p:pic>
        <p:nvPicPr>
          <p:cNvPr id="22530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E:\DZIEN RODZINKI IIA\P517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214422"/>
            <a:ext cx="6108716" cy="4581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554" name="Picture 2" descr="C:\Users\Boss\Desktop\g28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pole tekstowe 6"/>
          <p:cNvSpPr txBox="1">
            <a:spLocks noChangeArrowheads="1"/>
          </p:cNvSpPr>
          <p:nvPr/>
        </p:nvSpPr>
        <p:spPr bwMode="auto">
          <a:xfrm>
            <a:off x="428625" y="428625"/>
            <a:ext cx="7572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Trebuchet MS" pitchFamily="34" charset="0"/>
              </a:rPr>
              <a:t>Dzień Matki zorganizowany dla mieszkańców Toszka, Dzień Rodzinki, IDOL 2009, </a:t>
            </a:r>
          </a:p>
          <a:p>
            <a:endParaRPr lang="pl-PL">
              <a:latin typeface="Trebuchet MS" pitchFamily="34" charset="0"/>
            </a:endParaRPr>
          </a:p>
          <a:p>
            <a:endParaRPr lang="pl-PL">
              <a:latin typeface="Trebuchet MS" pitchFamily="34" charset="0"/>
            </a:endParaRPr>
          </a:p>
        </p:txBody>
      </p:sp>
      <p:pic>
        <p:nvPicPr>
          <p:cNvPr id="5122" name="Picture 2" descr="C:\Users\Boss\Desktop\konkursy,osiagnięcia\SDC10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429000"/>
            <a:ext cx="342902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3" descr="C:\Users\Boss\Desktop\konkursy,osiagnięcia\SDC10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429000"/>
            <a:ext cx="3333741" cy="2500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C:\Users\Boss\Desktop\konkursy,osiagnięcia\SDC10732.JPG"/>
          <p:cNvPicPr>
            <a:picLocks noChangeAspect="1" noChangeArrowheads="1"/>
          </p:cNvPicPr>
          <p:nvPr/>
        </p:nvPicPr>
        <p:blipFill>
          <a:blip r:embed="rId6" cstate="print"/>
          <a:srcRect b="14831"/>
          <a:stretch>
            <a:fillRect/>
          </a:stretch>
        </p:blipFill>
        <p:spPr bwMode="auto">
          <a:xfrm>
            <a:off x="4500562" y="1214422"/>
            <a:ext cx="3286116" cy="2068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 descr="C:\Users\Boss\Desktop\basia-szkola\DSCF17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1142984"/>
            <a:ext cx="3357586" cy="2518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 descr="C:\Users\Boss\Desktop\aparat\SDC104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4"/>
            <a:ext cx="4643470" cy="3482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5" descr="C:\Users\Boss\Desktop\Nowy folder\SDC104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3214686"/>
            <a:ext cx="3881433" cy="2911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580" name="pole tekstowe 4"/>
          <p:cNvSpPr txBox="1">
            <a:spLocks noChangeArrowheads="1"/>
          </p:cNvSpPr>
          <p:nvPr/>
        </p:nvSpPr>
        <p:spPr bwMode="auto">
          <a:xfrm>
            <a:off x="1143000" y="428625"/>
            <a:ext cx="6143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Trebuchet MS" pitchFamily="34" charset="0"/>
              </a:rPr>
              <a:t>Koncert kolęd i piosenek bożonarodzeniowych </a:t>
            </a:r>
          </a:p>
          <a:p>
            <a:pPr algn="ctr"/>
            <a:r>
              <a:rPr lang="pl-PL">
                <a:latin typeface="Trebuchet MS" pitchFamily="34" charset="0"/>
              </a:rPr>
              <a:t>dla mieszkańców Toszka;</a:t>
            </a:r>
          </a:p>
          <a:p>
            <a:pPr algn="ctr"/>
            <a:endParaRPr lang="pl-PL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pole tekstowe 1"/>
          <p:cNvSpPr txBox="1">
            <a:spLocks noChangeArrowheads="1"/>
          </p:cNvSpPr>
          <p:nvPr/>
        </p:nvSpPr>
        <p:spPr bwMode="auto">
          <a:xfrm flipH="1">
            <a:off x="5000625" y="5143500"/>
            <a:ext cx="3071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cs typeface="Arial" charset="0"/>
              </a:rPr>
              <a:t>Zapraszaliśmy również Babcie i Dziadków. </a:t>
            </a:r>
            <a:endParaRPr lang="pl-PL">
              <a:latin typeface="Trebuchet MS" pitchFamily="34" charset="0"/>
            </a:endParaRPr>
          </a:p>
        </p:txBody>
      </p:sp>
      <p:pic>
        <p:nvPicPr>
          <p:cNvPr id="3074" name="Picture 2" descr="D:\zdjecia szkolne\Jasełka 2008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3869236" cy="2901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D:\zdjecia szkolne\Jasełka 2008 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643050"/>
            <a:ext cx="3886092" cy="291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D:\zdjecia szkolne\Jasełka 2008 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500438"/>
            <a:ext cx="4143404" cy="31075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606" name="pole tekstowe 7"/>
          <p:cNvSpPr txBox="1">
            <a:spLocks noChangeArrowheads="1"/>
          </p:cNvSpPr>
          <p:nvPr/>
        </p:nvSpPr>
        <p:spPr bwMode="auto">
          <a:xfrm>
            <a:off x="1214438" y="428625"/>
            <a:ext cx="6500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>
                <a:ea typeface="Dotum"/>
                <a:cs typeface="Arial" charset="0"/>
              </a:rPr>
              <a:t>Nauczyciele zorganizowali wiele imprez dla  Rodziców uczniów naszej szkoły. </a:t>
            </a:r>
          </a:p>
          <a:p>
            <a:pPr algn="r"/>
            <a:endParaRPr lang="pl-PL">
              <a:latin typeface="Trebuchet MS" pitchFamily="34" charset="0"/>
              <a:ea typeface="Dotum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ole tekstowe 1"/>
          <p:cNvSpPr txBox="1">
            <a:spLocks noChangeArrowheads="1"/>
          </p:cNvSpPr>
          <p:nvPr/>
        </p:nvSpPr>
        <p:spPr bwMode="auto">
          <a:xfrm>
            <a:off x="500063" y="571500"/>
            <a:ext cx="728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cs typeface="Arial" charset="0"/>
              </a:rPr>
              <a:t>Często, przygotowane programy przedstawiamy poza terenem szkoły</a:t>
            </a:r>
          </a:p>
        </p:txBody>
      </p:sp>
      <p:pic>
        <p:nvPicPr>
          <p:cNvPr id="26626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Boss\Desktop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85860"/>
            <a:ext cx="3728062" cy="2478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Boss\Desktop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3357562"/>
            <a:ext cx="3706578" cy="2463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Boss\Desktop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000504"/>
            <a:ext cx="2760816" cy="1835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7" name="Picture 5" descr="C:\Users\Boss\Desktop\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3" y="1285860"/>
            <a:ext cx="2868287" cy="1906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5786" y="2500306"/>
            <a:ext cx="7075982" cy="154073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Osiągnięcia na szczeblu </a:t>
            </a:r>
            <a:r>
              <a:rPr lang="pl-PL" dirty="0" err="1" smtClean="0"/>
              <a:t>ponadgminnym</a:t>
            </a:r>
            <a:endParaRPr lang="pl-PL" dirty="0"/>
          </a:p>
        </p:txBody>
      </p:sp>
      <p:pic>
        <p:nvPicPr>
          <p:cNvPr id="27650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pole tekstowe 3"/>
          <p:cNvSpPr txBox="1">
            <a:spLocks noChangeArrowheads="1"/>
          </p:cNvSpPr>
          <p:nvPr/>
        </p:nvSpPr>
        <p:spPr bwMode="auto">
          <a:xfrm>
            <a:off x="1143000" y="785813"/>
            <a:ext cx="57864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cs typeface="Arial" charset="0"/>
              </a:rPr>
              <a:t>I MIEJSCE </a:t>
            </a:r>
            <a:r>
              <a:rPr lang="pl-PL">
                <a:cs typeface="Arial" charset="0"/>
              </a:rPr>
              <a:t> w II Wojewódzkim Konkursie Kolęd, Pastorałek i Pieśni Zimowych w Pyskowicach „Zaśpiewajmy Kolędę Jezusowi”  -  KAROL GRZYBEK</a:t>
            </a:r>
          </a:p>
        </p:txBody>
      </p:sp>
      <p:pic>
        <p:nvPicPr>
          <p:cNvPr id="28674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Boss\Desktop\1.jpg"/>
          <p:cNvPicPr>
            <a:picLocks noChangeAspect="1" noChangeArrowheads="1"/>
          </p:cNvPicPr>
          <p:nvPr/>
        </p:nvPicPr>
        <p:blipFill>
          <a:blip r:embed="rId3"/>
          <a:srcRect l="1701" r="23811"/>
          <a:stretch>
            <a:fillRect/>
          </a:stretch>
        </p:blipFill>
        <p:spPr bwMode="auto">
          <a:xfrm>
            <a:off x="646899" y="2143116"/>
            <a:ext cx="3303816" cy="3326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 descr="C:\Users\Boss\Desktop\konkursy,osiagnięcia\CCF20091005_00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50706">
            <a:off x="4076700" y="2286000"/>
            <a:ext cx="4122738" cy="2974975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1027" name="Picture 3" descr="C:\Users\Boss\Desktop\2.bmp"/>
          <p:cNvPicPr>
            <a:picLocks noChangeAspect="1" noChangeArrowheads="1"/>
          </p:cNvPicPr>
          <p:nvPr/>
        </p:nvPicPr>
        <p:blipFill>
          <a:blip r:embed="rId5"/>
          <a:srcRect l="2294" t="1699" r="5735" b="8493"/>
          <a:stretch>
            <a:fillRect/>
          </a:stretch>
        </p:blipFill>
        <p:spPr bwMode="auto">
          <a:xfrm>
            <a:off x="2214546" y="3642982"/>
            <a:ext cx="3643338" cy="240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pole tekstowe 1"/>
          <p:cNvSpPr txBox="1">
            <a:spLocks noChangeArrowheads="1"/>
          </p:cNvSpPr>
          <p:nvPr/>
        </p:nvSpPr>
        <p:spPr bwMode="auto">
          <a:xfrm>
            <a:off x="1000125" y="714375"/>
            <a:ext cx="657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>
                <a:cs typeface="Arial" charset="0"/>
              </a:rPr>
              <a:t>I MIEJSCE  </a:t>
            </a:r>
            <a:r>
              <a:rPr lang="pl-PL" sz="2000">
                <a:cs typeface="Arial" charset="0"/>
              </a:rPr>
              <a:t>w Powiatowym Konkursie Recytatorskim „Bery i bojki śląskie” – KAMIL SKAWIŃSKI</a:t>
            </a:r>
            <a:endParaRPr lang="pl-PL" sz="2000" b="1">
              <a:cs typeface="Arial" charset="0"/>
            </a:endParaRPr>
          </a:p>
        </p:txBody>
      </p:sp>
      <p:pic>
        <p:nvPicPr>
          <p:cNvPr id="3074" name="Picture 2" descr="C:\Users\Boss\Desktop\konkursy,osiagnięcia\CCF20091005_00005.jpg"/>
          <p:cNvPicPr>
            <a:picLocks noChangeAspect="1" noChangeArrowheads="1"/>
          </p:cNvPicPr>
          <p:nvPr/>
        </p:nvPicPr>
        <p:blipFill>
          <a:blip r:embed="rId3"/>
          <a:srcRect l="6545" t="8661" r="18545" b="14961"/>
          <a:stretch>
            <a:fillRect/>
          </a:stretch>
        </p:blipFill>
        <p:spPr bwMode="auto">
          <a:xfrm>
            <a:off x="857250" y="1928813"/>
            <a:ext cx="2471738" cy="3492500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2050" name="Picture 2" descr="C:\Users\Boss\Desktop\9.JPG"/>
          <p:cNvPicPr>
            <a:picLocks noChangeAspect="1" noChangeArrowheads="1"/>
          </p:cNvPicPr>
          <p:nvPr/>
        </p:nvPicPr>
        <p:blipFill>
          <a:blip r:embed="rId4"/>
          <a:srcRect l="26575" r="25098"/>
          <a:stretch>
            <a:fillRect/>
          </a:stretch>
        </p:blipFill>
        <p:spPr bwMode="auto">
          <a:xfrm>
            <a:off x="4429124" y="1714488"/>
            <a:ext cx="2765788" cy="3805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pole tekstowe 1"/>
          <p:cNvSpPr txBox="1">
            <a:spLocks noChangeArrowheads="1"/>
          </p:cNvSpPr>
          <p:nvPr/>
        </p:nvSpPr>
        <p:spPr bwMode="auto">
          <a:xfrm>
            <a:off x="1428750" y="571500"/>
            <a:ext cx="5429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cs typeface="Arial" charset="0"/>
              </a:rPr>
              <a:t>II MIEJSCE </a:t>
            </a:r>
            <a:r>
              <a:rPr lang="pl-PL">
                <a:cs typeface="Arial" charset="0"/>
              </a:rPr>
              <a:t>w Powiatowym Konkursie recytatorskim pt. „Każdy wiek ma swoje prawa, prawem dziecka jest zabawa” w Pyskowicach – KLAUDIA WOŹNIAK</a:t>
            </a:r>
            <a:endParaRPr lang="pl-PL" b="1">
              <a:cs typeface="Arial" charset="0"/>
            </a:endParaRPr>
          </a:p>
        </p:txBody>
      </p:sp>
      <p:pic>
        <p:nvPicPr>
          <p:cNvPr id="6146" name="Picture 2" descr="C:\Users\Boss\Desktop\konkursy,osiagnięcia\CCF20091005_00006.jpg"/>
          <p:cNvPicPr>
            <a:picLocks noChangeAspect="1" noChangeArrowheads="1"/>
          </p:cNvPicPr>
          <p:nvPr/>
        </p:nvPicPr>
        <p:blipFill>
          <a:blip r:embed="rId3"/>
          <a:srcRect r="7477" b="2698"/>
          <a:stretch>
            <a:fillRect/>
          </a:stretch>
        </p:blipFill>
        <p:spPr bwMode="auto">
          <a:xfrm rot="-1283546">
            <a:off x="1630363" y="2106613"/>
            <a:ext cx="2422525" cy="3530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C:\Users\Boss\Desktop\klaudi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2857496"/>
            <a:ext cx="1928826" cy="2269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pole tekstowe 1"/>
          <p:cNvSpPr txBox="1">
            <a:spLocks noChangeArrowheads="1"/>
          </p:cNvSpPr>
          <p:nvPr/>
        </p:nvSpPr>
        <p:spPr bwMode="auto">
          <a:xfrm flipH="1">
            <a:off x="1428750" y="357188"/>
            <a:ext cx="53165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cs typeface="Arial" charset="0"/>
              </a:rPr>
              <a:t>III MIEJSCE </a:t>
            </a:r>
            <a:r>
              <a:rPr lang="pl-PL">
                <a:cs typeface="Arial" charset="0"/>
              </a:rPr>
              <a:t>w Powiatowym Konkursie recytatorskim pt. „Każdy wiek ma swoje prawa, prawem dziecka jest zabawa” w Pyskowicach – IZABELA PONDO oraz JAKUB DZIUBA </a:t>
            </a:r>
            <a:endParaRPr lang="pl-PL">
              <a:latin typeface="Trebuchet MS" pitchFamily="34" charset="0"/>
            </a:endParaRPr>
          </a:p>
        </p:txBody>
      </p:sp>
      <p:pic>
        <p:nvPicPr>
          <p:cNvPr id="3" name="Picture 2" descr="E:\konkurs rec. w pyskowicach\100_2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571612"/>
            <a:ext cx="5695968" cy="4271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Boss\Desktop\konkursy,osiagnięcia\CCF20091005_00003.jpg"/>
          <p:cNvPicPr>
            <a:picLocks noChangeAspect="1" noChangeArrowheads="1"/>
          </p:cNvPicPr>
          <p:nvPr/>
        </p:nvPicPr>
        <p:blipFill>
          <a:blip r:embed="rId4"/>
          <a:srcRect l="6545" t="11024" r="18545" b="13386"/>
          <a:stretch>
            <a:fillRect/>
          </a:stretch>
        </p:blipFill>
        <p:spPr bwMode="auto">
          <a:xfrm>
            <a:off x="214313" y="3000375"/>
            <a:ext cx="2298700" cy="321468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027" name="Picture 3" descr="C:\Users\Boss\Desktop\konkursy,osiagnięcia\CCF20091005_00004.jpg"/>
          <p:cNvPicPr>
            <a:picLocks noChangeAspect="1" noChangeArrowheads="1"/>
          </p:cNvPicPr>
          <p:nvPr/>
        </p:nvPicPr>
        <p:blipFill>
          <a:blip r:embed="rId5"/>
          <a:srcRect l="17979" t="12210" r="7403" b="12210"/>
          <a:stretch>
            <a:fillRect/>
          </a:stretch>
        </p:blipFill>
        <p:spPr bwMode="auto">
          <a:xfrm>
            <a:off x="6000750" y="3071813"/>
            <a:ext cx="2214563" cy="310832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85794"/>
            <a:ext cx="6786610" cy="4530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338" name="Picture 2" descr="C:\Users\Boss\Desktop\g28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188" y="1714500"/>
            <a:ext cx="3571875" cy="4411663"/>
          </a:xfrm>
        </p:spPr>
        <p:txBody>
          <a:bodyPr/>
          <a:lstStyle/>
          <a:p>
            <a:pPr algn="ctr" eaLnBrk="1" hangingPunct="1"/>
            <a:r>
              <a:rPr lang="pl-PL" b="1" smtClean="0"/>
              <a:t> III MIEJSCE</a:t>
            </a:r>
            <a:r>
              <a:rPr lang="pl-PL" smtClean="0"/>
              <a:t> </a:t>
            </a:r>
            <a:r>
              <a:rPr lang="pl-PL" sz="2400" smtClean="0"/>
              <a:t> - PAULINA REKUS 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pl-PL" sz="2400" smtClean="0"/>
              <a:t>   w</a:t>
            </a:r>
            <a:r>
              <a:rPr lang="pl-PL" sz="2400" b="1" smtClean="0"/>
              <a:t> </a:t>
            </a:r>
            <a:r>
              <a:rPr lang="pl-PL" sz="2400" smtClean="0"/>
              <a:t>międzygminnym konkursie plastycznym organizowanym w ramach projektu „Moi sąsiedzi-II twórcze starcie orkiestr dętych Toszek-Rudziniec-Wielowieś”</a:t>
            </a:r>
          </a:p>
        </p:txBody>
      </p:sp>
      <p:pic>
        <p:nvPicPr>
          <p:cNvPr id="1026" name="Picture 2" descr="C:\Users\Boss\Desktop\konkursy,osiagnięcia\CCF20091021_0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500188"/>
            <a:ext cx="3041650" cy="421481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„Architektura sakralna mojej gminy” </a:t>
            </a:r>
            <a:endParaRPr lang="pl-PL" dirty="0"/>
          </a:p>
        </p:txBody>
      </p:sp>
      <p:pic>
        <p:nvPicPr>
          <p:cNvPr id="32772" name="Picture 2" descr="C:\Users\Boss\Desktop\g28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pole tekstowe 1"/>
          <p:cNvSpPr txBox="1">
            <a:spLocks noChangeArrowheads="1"/>
          </p:cNvSpPr>
          <p:nvPr/>
        </p:nvSpPr>
        <p:spPr bwMode="auto">
          <a:xfrm flipH="1">
            <a:off x="928688" y="357188"/>
            <a:ext cx="5888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cs typeface="Arial" charset="0"/>
              </a:rPr>
              <a:t>I MIEJSCE </a:t>
            </a:r>
            <a:r>
              <a:rPr lang="pl-PL">
                <a:cs typeface="Arial" charset="0"/>
              </a:rPr>
              <a:t>w Konkursie Kolęd i Piosenek Świątecznych w języku niemieckim  powiatu gliwickiego</a:t>
            </a:r>
            <a:endParaRPr lang="pl-PL" b="1">
              <a:cs typeface="Arial" charset="0"/>
            </a:endParaRPr>
          </a:p>
        </p:txBody>
      </p:sp>
      <p:pic>
        <p:nvPicPr>
          <p:cNvPr id="4098" name="Picture 2" descr="C:\Users\Boss\Desktop\konkursy,osiagnięcia\Winter-1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681" y="1357298"/>
            <a:ext cx="4476781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00" name="Picture 4" descr="C:\Users\Boss\Desktop\konkursy,osiagnięcia\Winter-18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28802"/>
            <a:ext cx="4786346" cy="3587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 descr="CCF20091005_0000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3063875"/>
            <a:ext cx="2214562" cy="3068638"/>
          </a:xfrm>
          <a:prstGeom prst="rect">
            <a:avLst/>
          </a:prstGeom>
          <a:noFill/>
          <a:ln w="9525">
            <a:solidFill>
              <a:srgbClr val="591F4D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ole tekstowe 1"/>
          <p:cNvSpPr txBox="1">
            <a:spLocks noChangeArrowheads="1"/>
          </p:cNvSpPr>
          <p:nvPr/>
        </p:nvSpPr>
        <p:spPr bwMode="auto">
          <a:xfrm flipH="1">
            <a:off x="1285875" y="2000250"/>
            <a:ext cx="56022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cs typeface="Arial" charset="0"/>
              </a:rPr>
              <a:t>W Tyskich Międzynarodowych Biegach Ulicznych na 12 startujących aż 9  uczniów naszej szkoły zajęło miejsca w pierwszej dziesiątce.</a:t>
            </a:r>
          </a:p>
          <a:p>
            <a:pPr algn="ctr"/>
            <a:r>
              <a:rPr lang="pl-PL">
                <a:cs typeface="Arial" charset="0"/>
              </a:rPr>
              <a:t>Z medalami wyjechali:</a:t>
            </a:r>
          </a:p>
          <a:p>
            <a:pPr algn="ctr"/>
            <a:endParaRPr lang="pl-PL">
              <a:cs typeface="Arial" charset="0"/>
            </a:endParaRPr>
          </a:p>
          <a:p>
            <a:pPr algn="ctr"/>
            <a:r>
              <a:rPr lang="pl-PL">
                <a:cs typeface="Arial" charset="0"/>
              </a:rPr>
              <a:t>srebro</a:t>
            </a:r>
            <a:endParaRPr lang="pl-PL" sz="2000" b="1">
              <a:cs typeface="Arial" charset="0"/>
            </a:endParaRPr>
          </a:p>
          <a:p>
            <a:pPr algn="ctr"/>
            <a:r>
              <a:rPr lang="pl-PL" sz="2000" b="1">
                <a:cs typeface="Arial" charset="0"/>
              </a:rPr>
              <a:t>Szymon Przybylski</a:t>
            </a:r>
          </a:p>
          <a:p>
            <a:pPr algn="ctr"/>
            <a:r>
              <a:rPr lang="pl-PL" sz="2000" b="1">
                <a:cs typeface="Arial" charset="0"/>
              </a:rPr>
              <a:t> Paweł Cieślik</a:t>
            </a:r>
          </a:p>
          <a:p>
            <a:pPr algn="ctr"/>
            <a:r>
              <a:rPr lang="pl-PL" sz="2000" b="1">
                <a:cs typeface="Arial" charset="0"/>
              </a:rPr>
              <a:t>Izabela Jaklowska</a:t>
            </a:r>
            <a:r>
              <a:rPr lang="pl-PL">
                <a:cs typeface="Arial" charset="0"/>
              </a:rPr>
              <a:t> </a:t>
            </a:r>
          </a:p>
          <a:p>
            <a:pPr algn="ctr"/>
            <a:endParaRPr lang="pl-PL">
              <a:cs typeface="Arial" charset="0"/>
            </a:endParaRPr>
          </a:p>
          <a:p>
            <a:pPr algn="ctr"/>
            <a:r>
              <a:rPr lang="pl-PL">
                <a:cs typeface="Arial" charset="0"/>
              </a:rPr>
              <a:t>brąz</a:t>
            </a:r>
          </a:p>
          <a:p>
            <a:pPr algn="ctr"/>
            <a:r>
              <a:rPr lang="pl-PL" sz="2000" b="1">
                <a:cs typeface="Arial" charset="0"/>
              </a:rPr>
              <a:t>Dominik Halama</a:t>
            </a:r>
          </a:p>
          <a:p>
            <a:pPr algn="ctr"/>
            <a:endParaRPr lang="pl-PL">
              <a:cs typeface="Arial" charset="0"/>
            </a:endParaRPr>
          </a:p>
          <a:p>
            <a:pPr algn="ctr"/>
            <a:endParaRPr lang="pl-PL">
              <a:cs typeface="Arial" charset="0"/>
            </a:endParaRPr>
          </a:p>
          <a:p>
            <a:pPr algn="ctr"/>
            <a:r>
              <a:rPr lang="pl-PL">
                <a:cs typeface="Arial" charset="0"/>
              </a:rPr>
              <a:t> </a:t>
            </a:r>
          </a:p>
          <a:p>
            <a:pPr algn="ctr"/>
            <a:endParaRPr lang="pl-PL">
              <a:cs typeface="Arial" charset="0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XIII Międzynarodowe tyskie biegi uliczne </a:t>
            </a:r>
            <a:endParaRPr lang="pl-PL" dirty="0"/>
          </a:p>
        </p:txBody>
      </p:sp>
      <p:pic>
        <p:nvPicPr>
          <p:cNvPr id="34819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pole tekstowe 1"/>
          <p:cNvSpPr txBox="1">
            <a:spLocks noChangeArrowheads="1"/>
          </p:cNvSpPr>
          <p:nvPr/>
        </p:nvSpPr>
        <p:spPr bwMode="auto">
          <a:xfrm flipH="1">
            <a:off x="1571625" y="500063"/>
            <a:ext cx="53165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>
                <a:cs typeface="Arial" charset="0"/>
              </a:rPr>
              <a:t>IV MIEJSCE </a:t>
            </a:r>
            <a:r>
              <a:rPr lang="pl-PL">
                <a:cs typeface="Arial" charset="0"/>
              </a:rPr>
              <a:t>w Powiatowym Przeglądzie Małych Form Scenicznych  w języku niemieckim</a:t>
            </a:r>
            <a:r>
              <a:rPr lang="pl-PL">
                <a:latin typeface="Trebuchet MS" pitchFamily="34" charset="0"/>
              </a:rPr>
              <a:t> </a:t>
            </a:r>
            <a:endParaRPr lang="pl-PL" b="1">
              <a:latin typeface="Trebuchet MS" pitchFamily="34" charset="0"/>
            </a:endParaRPr>
          </a:p>
        </p:txBody>
      </p:sp>
      <p:pic>
        <p:nvPicPr>
          <p:cNvPr id="2050" name="Picture 2" descr="C:\Users\Boss\Desktop\konkursy,osiagnięcia\CCF20091005_00001.jpg"/>
          <p:cNvPicPr>
            <a:picLocks noChangeAspect="1" noChangeArrowheads="1"/>
          </p:cNvPicPr>
          <p:nvPr/>
        </p:nvPicPr>
        <p:blipFill>
          <a:blip r:embed="rId3" cstate="print"/>
          <a:srcRect r="8338"/>
          <a:stretch>
            <a:fillRect/>
          </a:stretch>
        </p:blipFill>
        <p:spPr bwMode="auto">
          <a:xfrm>
            <a:off x="2786063" y="1571625"/>
            <a:ext cx="2714625" cy="410368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ole tekstowe 2"/>
          <p:cNvSpPr txBox="1">
            <a:spLocks noChangeArrowheads="1"/>
          </p:cNvSpPr>
          <p:nvPr/>
        </p:nvSpPr>
        <p:spPr bwMode="auto">
          <a:xfrm flipH="1">
            <a:off x="1357313" y="1071563"/>
            <a:ext cx="55308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Trebuchet MS" pitchFamily="34" charset="0"/>
              </a:rPr>
              <a:t>W Turnieju</a:t>
            </a:r>
            <a:r>
              <a:rPr lang="pl-PL">
                <a:cs typeface="Arial" charset="0"/>
              </a:rPr>
              <a:t> COCA-COLA-CUP w I rundzie zdobyliśmy </a:t>
            </a:r>
            <a:r>
              <a:rPr lang="pl-PL" b="1">
                <a:cs typeface="Arial" charset="0"/>
              </a:rPr>
              <a:t>I MIEJSCE </a:t>
            </a:r>
            <a:r>
              <a:rPr lang="pl-PL">
                <a:cs typeface="Arial" charset="0"/>
              </a:rPr>
              <a:t>i awans do II rundy,</a:t>
            </a:r>
          </a:p>
          <a:p>
            <a:pPr algn="ctr"/>
            <a:r>
              <a:rPr lang="pl-PL">
                <a:cs typeface="Arial" charset="0"/>
              </a:rPr>
              <a:t> w II rundzie - </a:t>
            </a:r>
            <a:r>
              <a:rPr lang="pl-PL" b="1">
                <a:cs typeface="Arial" charset="0"/>
              </a:rPr>
              <a:t>II MIEJSCE</a:t>
            </a:r>
            <a:endParaRPr lang="pl-PL"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071678"/>
            <a:ext cx="2928958" cy="3695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894382"/>
          </a:xfrm>
        </p:spPr>
        <p:txBody>
          <a:bodyPr anchor="t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Turniej coca-cola cup</a:t>
            </a:r>
            <a:endParaRPr lang="pl-PL" dirty="0"/>
          </a:p>
        </p:txBody>
      </p:sp>
      <p:pic>
        <p:nvPicPr>
          <p:cNvPr id="36868" name="Picture 2" descr="C:\Users\Boss\Desktop\g28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7144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29 i 30 VIII 2009r    Ii turniej łuczniczy miasta i gminy </a:t>
            </a:r>
            <a:r>
              <a:rPr lang="pl-PL" dirty="0" err="1" smtClean="0"/>
              <a:t>toszek</a:t>
            </a:r>
            <a:r>
              <a:rPr lang="pl-PL" dirty="0" smtClean="0"/>
              <a:t> o puchar burmistrza </a:t>
            </a:r>
            <a:r>
              <a:rPr lang="pl-PL" dirty="0" err="1" smtClean="0"/>
              <a:t>toszka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2214563" y="4214813"/>
            <a:ext cx="4714875" cy="2000250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sz="5600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5600" dirty="0" smtClean="0">
                <a:latin typeface="Arial" pitchFamily="34" charset="0"/>
                <a:cs typeface="Arial" pitchFamily="34" charset="0"/>
              </a:rPr>
              <a:t>I Kategoria wiekowa: dzieci (do 8 lat)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5600" dirty="0" smtClean="0">
                <a:latin typeface="Arial" pitchFamily="34" charset="0"/>
                <a:cs typeface="Arial" pitchFamily="34" charset="0"/>
              </a:rPr>
              <a:t>II miejsce – Kuba Szwedka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5600" dirty="0" smtClean="0">
                <a:latin typeface="Arial" pitchFamily="34" charset="0"/>
                <a:cs typeface="Arial" pitchFamily="34" charset="0"/>
              </a:rPr>
              <a:t>III miejsce – Longin Kamiński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5600" dirty="0" smtClean="0">
                <a:latin typeface="Arial" pitchFamily="34" charset="0"/>
                <a:cs typeface="Arial" pitchFamily="34" charset="0"/>
              </a:rPr>
              <a:t>II Kategoria wiekowa: szkoła podstawowa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5600" dirty="0" smtClean="0">
                <a:latin typeface="Arial" pitchFamily="34" charset="0"/>
                <a:cs typeface="Arial" pitchFamily="34" charset="0"/>
              </a:rPr>
              <a:t>II miejsce – Jacek </a:t>
            </a:r>
            <a:r>
              <a:rPr lang="pl-PL" sz="5600" dirty="0" err="1" smtClean="0">
                <a:latin typeface="Arial" pitchFamily="34" charset="0"/>
                <a:cs typeface="Arial" pitchFamily="34" charset="0"/>
              </a:rPr>
              <a:t>Rotkegel</a:t>
            </a:r>
            <a:endParaRPr lang="pl-PL" sz="5600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5600" dirty="0" smtClean="0">
                <a:latin typeface="Arial" pitchFamily="34" charset="0"/>
                <a:cs typeface="Arial" pitchFamily="34" charset="0"/>
              </a:rPr>
              <a:t>III miejsce – Mateusz Gawlas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sz="5600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5600" dirty="0" smtClean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dirty="0" smtClean="0"/>
              <a:t> 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dirty="0"/>
          </a:p>
        </p:txBody>
      </p:sp>
      <p:pic>
        <p:nvPicPr>
          <p:cNvPr id="37891" name="Picture 2" descr="D:\Foto dla szkoły w Toszku Łucznictwo Terenowe 3D\IMG_59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857375"/>
            <a:ext cx="307181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 descr="D:\Foto dla szkoły w Toszku Łucznictwo Terenowe 3D\IMG_59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2000250"/>
            <a:ext cx="3211513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C:\Users\Boss\Desktop\g28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oss\Desktop\konkursy,osiagnięcia\CCF20091005_0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428750"/>
            <a:ext cx="3286125" cy="4554538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2143116"/>
            <a:ext cx="4429156" cy="3321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8915" name="Prostokąt 3"/>
          <p:cNvSpPr>
            <a:spLocks noChangeArrowheads="1"/>
          </p:cNvSpPr>
          <p:nvPr/>
        </p:nvSpPr>
        <p:spPr bwMode="auto">
          <a:xfrm>
            <a:off x="4786313" y="1500188"/>
            <a:ext cx="216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rebuchet MS" pitchFamily="34" charset="0"/>
              </a:rPr>
              <a:t>I miejsce w Gminie</a:t>
            </a: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42910" y="0"/>
            <a:ext cx="724204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err="1" smtClean="0"/>
              <a:t>Minikoszykówka</a:t>
            </a:r>
            <a:r>
              <a:rPr lang="pl-PL" dirty="0" smtClean="0"/>
              <a:t> dziewcząt</a:t>
            </a:r>
            <a:endParaRPr lang="pl-PL" dirty="0"/>
          </a:p>
        </p:txBody>
      </p:sp>
      <p:pic>
        <p:nvPicPr>
          <p:cNvPr id="38917" name="Picture 2" descr="C:\Users\Boss\Desktop\g28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357431"/>
            <a:ext cx="4500594" cy="3375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 descr="CCF20090316_0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5" y="500063"/>
            <a:ext cx="3429000" cy="4752975"/>
          </a:xfrm>
          <a:prstGeom prst="rect">
            <a:avLst/>
          </a:prstGeom>
          <a:ln w="28575"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39" name="Prostokąt 4"/>
          <p:cNvSpPr>
            <a:spLocks noChangeArrowheads="1"/>
          </p:cNvSpPr>
          <p:nvPr/>
        </p:nvSpPr>
        <p:spPr bwMode="auto">
          <a:xfrm>
            <a:off x="785813" y="1357313"/>
            <a:ext cx="3389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Trebuchet MS" pitchFamily="34" charset="0"/>
              </a:rPr>
              <a:t>I miejsce w Powiecie Ziemskim</a:t>
            </a:r>
          </a:p>
        </p:txBody>
      </p:sp>
      <p:pic>
        <p:nvPicPr>
          <p:cNvPr id="39940" name="Picture 2" descr="C:\Users\Boss\Desktop\g28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oss\Desktop\konkursy,osiagnięcia\CCF20091005_0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500188"/>
            <a:ext cx="3248025" cy="450056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357430"/>
            <a:ext cx="4762500" cy="3571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963" name="Prostokąt 3"/>
          <p:cNvSpPr>
            <a:spLocks noChangeArrowheads="1"/>
          </p:cNvSpPr>
          <p:nvPr/>
        </p:nvSpPr>
        <p:spPr bwMode="auto">
          <a:xfrm>
            <a:off x="3500438" y="357188"/>
            <a:ext cx="457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l-PL">
                <a:cs typeface="Arial" charset="0"/>
              </a:rPr>
              <a:t>Mistrzyniami Powiatu są: Julia Filipek, Wiktoria Kałka, Simona Świętek, Patrycja Janik, Agata Szwedka, Kinga Kałmuk, Sara Maron, Julia Makowczyńska, Natalia Gruszka, Magda Nagoda, Kamila Sorokowska, Patrycja Czerner.</a:t>
            </a:r>
          </a:p>
        </p:txBody>
      </p:sp>
      <p:sp>
        <p:nvSpPr>
          <p:cNvPr id="40964" name="Prostokąt 5"/>
          <p:cNvSpPr>
            <a:spLocks noChangeArrowheads="1"/>
          </p:cNvSpPr>
          <p:nvPr/>
        </p:nvSpPr>
        <p:spPr bwMode="auto">
          <a:xfrm>
            <a:off x="571500" y="642938"/>
            <a:ext cx="285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 b="1">
                <a:cs typeface="Arial" charset="0"/>
              </a:rPr>
              <a:t>I miejsce w Powiecie</a:t>
            </a:r>
          </a:p>
        </p:txBody>
      </p:sp>
      <p:pic>
        <p:nvPicPr>
          <p:cNvPr id="40965" name="Picture 2" descr="C:\Users\Boss\Desktop\g28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oss\Desktop\konkursy,osiagnięcia\SDC10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214554"/>
            <a:ext cx="5072098" cy="3804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0" name="Picture 2" descr="C:\Users\Boss\Desktop\konkursy,osiagnięcia\CCF20091005_00009.jpg"/>
          <p:cNvPicPr>
            <a:picLocks noChangeAspect="1" noChangeArrowheads="1"/>
          </p:cNvPicPr>
          <p:nvPr/>
        </p:nvPicPr>
        <p:blipFill>
          <a:blip r:embed="rId3"/>
          <a:srcRect l="6015"/>
          <a:stretch>
            <a:fillRect/>
          </a:stretch>
        </p:blipFill>
        <p:spPr bwMode="auto">
          <a:xfrm>
            <a:off x="4500563" y="571500"/>
            <a:ext cx="3584575" cy="5286375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  <p:pic>
        <p:nvPicPr>
          <p:cNvPr id="12291" name="Picture 3" descr="C:\Users\Boss\Desktop\tymczasowy\SDC10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3116"/>
            <a:ext cx="3857652" cy="2893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988" name="Prostokąt 4"/>
          <p:cNvSpPr>
            <a:spLocks noChangeArrowheads="1"/>
          </p:cNvSpPr>
          <p:nvPr/>
        </p:nvSpPr>
        <p:spPr bwMode="auto">
          <a:xfrm>
            <a:off x="428625" y="642938"/>
            <a:ext cx="3357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latin typeface="Trebuchet MS" pitchFamily="34" charset="0"/>
              </a:rPr>
              <a:t>Ta sama drużyna zdobyła III miejsce w półfinale Mini-koszykówki na szczeblu wojewódzkim.</a:t>
            </a:r>
          </a:p>
        </p:txBody>
      </p:sp>
      <p:pic>
        <p:nvPicPr>
          <p:cNvPr id="41989" name="Picture 2" descr="C:\Users\Boss\Desktop\g289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pole tekstowe 2"/>
          <p:cNvSpPr txBox="1">
            <a:spLocks noChangeArrowheads="1"/>
          </p:cNvSpPr>
          <p:nvPr/>
        </p:nvSpPr>
        <p:spPr bwMode="auto">
          <a:xfrm>
            <a:off x="571500" y="785813"/>
            <a:ext cx="7143750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 sz="2400">
                <a:cs typeface="Arial" charset="0"/>
              </a:rPr>
              <a:t>      Rok szkolny 2008/2009 w Szkole Podstawowej w Toszku ukończyło 373 uczniów. Kształceniem </a:t>
            </a:r>
            <a:br>
              <a:rPr lang="pl-PL" sz="2400">
                <a:cs typeface="Arial" charset="0"/>
              </a:rPr>
            </a:br>
            <a:r>
              <a:rPr lang="pl-PL" sz="2400">
                <a:cs typeface="Arial" charset="0"/>
              </a:rPr>
              <a:t>i wychowaniem zajmowało się 35 nauczycieli, </a:t>
            </a:r>
            <a:br>
              <a:rPr lang="pl-PL" sz="2400">
                <a:cs typeface="Arial" charset="0"/>
              </a:rPr>
            </a:br>
            <a:r>
              <a:rPr lang="pl-PL" sz="2400">
                <a:cs typeface="Arial" charset="0"/>
              </a:rPr>
              <a:t>a funkcjonowanie szkoły zabezpieczało 15 pracowników niepedagogicznych. </a:t>
            </a:r>
          </a:p>
          <a:p>
            <a:pPr algn="just"/>
            <a:r>
              <a:rPr lang="pl-PL" sz="2400">
                <a:latin typeface="Trebuchet MS" pitchFamily="34" charset="0"/>
              </a:rPr>
              <a:t>Uczniowie uczyli się w 19 oddziałach klasowych</a:t>
            </a:r>
            <a:r>
              <a:rPr lang="pl-PL" sz="2400">
                <a:cs typeface="Arial" charset="0"/>
              </a:rPr>
              <a:t> </a:t>
            </a:r>
            <a:br>
              <a:rPr lang="pl-PL" sz="2400">
                <a:cs typeface="Arial" charset="0"/>
              </a:rPr>
            </a:br>
            <a:r>
              <a:rPr lang="pl-PL" sz="2400">
                <a:cs typeface="Arial" charset="0"/>
              </a:rPr>
              <a:t>w tym jeden </a:t>
            </a:r>
            <a:r>
              <a:rPr lang="pl-PL" sz="2400">
                <a:latin typeface="Trebuchet MS" pitchFamily="34" charset="0"/>
              </a:rPr>
              <a:t>oddział „0”</a:t>
            </a:r>
          </a:p>
          <a:p>
            <a:pPr algn="just"/>
            <a:endParaRPr lang="pl-PL" sz="24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214290"/>
            <a:ext cx="4572032" cy="3429024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3214686"/>
            <a:ext cx="3929090" cy="2946818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928934"/>
            <a:ext cx="3810027" cy="2857520"/>
          </a:xfrm>
          <a:prstGeom prst="roundRect">
            <a:avLst>
              <a:gd name="adj" fmla="val 16667"/>
            </a:avLst>
          </a:prstGeom>
          <a:ln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012" name="Prostokąt 4"/>
          <p:cNvSpPr>
            <a:spLocks noChangeArrowheads="1"/>
          </p:cNvSpPr>
          <p:nvPr/>
        </p:nvSpPr>
        <p:spPr bwMode="auto">
          <a:xfrm>
            <a:off x="214313" y="285750"/>
            <a:ext cx="31432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cs typeface="Arial" charset="0"/>
              </a:rPr>
              <a:t>W ramach nagrody pani </a:t>
            </a:r>
          </a:p>
          <a:p>
            <a:r>
              <a:rPr lang="pl-PL">
                <a:cs typeface="Arial" charset="0"/>
              </a:rPr>
              <a:t>K. Jarmułowicz-Łozińska zorganizowała dla naszych reprezentantek dwudniową wycieczkę do Wisły sponsorowaną przez ubezpieczyciela szkoły.</a:t>
            </a:r>
          </a:p>
        </p:txBody>
      </p:sp>
      <p:pic>
        <p:nvPicPr>
          <p:cNvPr id="43013" name="Picture 2" descr="C:\Users\Boss\Desktop\g289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idx="4294967295"/>
          </p:nvPr>
        </p:nvSpPr>
        <p:spPr>
          <a:xfrm>
            <a:off x="571500" y="285750"/>
            <a:ext cx="7310438" cy="6143625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Bardzo cieszą nas sukcesy reprezentacji dziewcząt 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w minikoszykówce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174625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1600" dirty="0" smtClean="0">
                <a:latin typeface="Arial" pitchFamily="34" charset="0"/>
                <a:cs typeface="Arial" pitchFamily="34" charset="0"/>
              </a:rPr>
              <a:t>W roku szkolnym 2007/2008 i 2008/2009 reprezentacja SP w Toszku, zdobywając III miejsce w półfinale wojewódzkim w minikoszykówce dziewcząt, dokonała najbardziej spektakularnego wyczynu i osiągnęła najlepszy wynik sportowy wśród zespołów gminy. Jesteśmy jedyną szkołą w całym powiecie gliwickim, która w tych rozgrywkach doszła tak daleko. Każdy etap rozgrywek wymagał dużego wysiłku i wyeliminowania wielu bardzo dobrych drużyn. Osiągnięcie to zostało zauważone i docenione przez Prezesa Szkolnego Związku Sportowego Wiesława </a:t>
            </a:r>
            <a:r>
              <a:rPr lang="pl-PL" sz="1600" dirty="0" err="1" smtClean="0">
                <a:latin typeface="Arial" pitchFamily="34" charset="0"/>
                <a:cs typeface="Arial" pitchFamily="34" charset="0"/>
              </a:rPr>
              <a:t>Prymaczenkę</a:t>
            </a:r>
            <a:r>
              <a:rPr lang="pl-PL" sz="1600" dirty="0" smtClean="0">
                <a:latin typeface="Arial" pitchFamily="34" charset="0"/>
                <a:cs typeface="Arial" pitchFamily="34" charset="0"/>
              </a:rPr>
              <a:t> na corocznym spotkaniu nauczycieli wychowania fizycznego  powiatu gliwickiego oraz Burmistrza Toszka.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1600" dirty="0" smtClean="0">
                <a:latin typeface="Arial" pitchFamily="34" charset="0"/>
                <a:cs typeface="Arial" pitchFamily="34" charset="0"/>
              </a:rPr>
              <a:t>Nasze reprezentantki po tak świetnych występach otrzymały propozycje udziału w treningach przyszkolnego klubu sportowego w Zabrzu, specjalizującego się w koszykówce. Od tamtej pory kilka z nich systematycznie bierze udział  w treningach.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1600" dirty="0" smtClean="0">
                <a:latin typeface="Arial" pitchFamily="34" charset="0"/>
                <a:cs typeface="Arial" pitchFamily="34" charset="0"/>
              </a:rPr>
              <a:t>Tym samym trud naszych nauczycieli przynosi rezultaty nawet wówczas, gdy uczniowie opuszczą mury naszej szkoły.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sz="1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1571613"/>
            <a:ext cx="6255488" cy="26123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Zdobywanie funduszy dla szkoły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SPONSORING</a:t>
            </a:r>
            <a:endParaRPr lang="pl-PL" dirty="0"/>
          </a:p>
        </p:txBody>
      </p:sp>
      <p:pic>
        <p:nvPicPr>
          <p:cNvPr id="45058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428604"/>
            <a:ext cx="6255488" cy="13620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sponsorzy</a:t>
            </a:r>
            <a:endParaRPr lang="pl-PL" dirty="0"/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1000125" y="1214438"/>
            <a:ext cx="6643688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cs typeface="Arial" charset="0"/>
              </a:rPr>
              <a:t>Wszystkie wymienione imprezy oraz konkursy (włącznie ze szczeblem szkolnym) staraliśmy się zorganizować najlepiej jak potrafimy. Pomogli nam w tym również sponsorzy. Wśród nich:</a:t>
            </a:r>
          </a:p>
          <a:p>
            <a:pPr algn="ctr"/>
            <a:endParaRPr lang="pl-PL">
              <a:cs typeface="Arial" charset="0"/>
            </a:endParaRPr>
          </a:p>
          <a:p>
            <a:pPr algn="ctr"/>
            <a:r>
              <a:rPr lang="pl-PL" sz="2000">
                <a:cs typeface="Arial" charset="0"/>
              </a:rPr>
              <a:t>Komitet  Rodzicielski</a:t>
            </a:r>
          </a:p>
          <a:p>
            <a:pPr algn="ctr"/>
            <a:r>
              <a:rPr lang="pl-PL" sz="2000">
                <a:cs typeface="Arial" charset="0"/>
              </a:rPr>
              <a:t>Pan Andrzej Grzybek</a:t>
            </a:r>
          </a:p>
          <a:p>
            <a:pPr algn="ctr"/>
            <a:r>
              <a:rPr lang="pl-PL" sz="2000">
                <a:cs typeface="Arial" charset="0"/>
              </a:rPr>
              <a:t>InterRisk</a:t>
            </a:r>
          </a:p>
          <a:p>
            <a:pPr algn="ctr"/>
            <a:r>
              <a:rPr lang="pl-PL" sz="2000">
                <a:cs typeface="Arial" charset="0"/>
              </a:rPr>
              <a:t>WSiP</a:t>
            </a:r>
          </a:p>
          <a:p>
            <a:pPr algn="ctr"/>
            <a:r>
              <a:rPr lang="pl-PL" sz="2000">
                <a:cs typeface="Arial" charset="0"/>
              </a:rPr>
              <a:t>Wydawnictwo Szkolne PWN</a:t>
            </a:r>
          </a:p>
          <a:p>
            <a:pPr algn="ctr"/>
            <a:r>
              <a:rPr lang="pl-PL" sz="2000">
                <a:cs typeface="Arial" charset="0"/>
              </a:rPr>
              <a:t>Wydawnictwo Gdańskie</a:t>
            </a:r>
          </a:p>
          <a:p>
            <a:pPr algn="ctr"/>
            <a:r>
              <a:rPr lang="pl-PL" sz="2000">
                <a:cs typeface="Arial" charset="0"/>
              </a:rPr>
              <a:t>Pani Irena Inglot</a:t>
            </a:r>
          </a:p>
          <a:p>
            <a:pPr algn="ctr"/>
            <a:r>
              <a:rPr lang="pl-PL" sz="2000">
                <a:cs typeface="Arial" charset="0"/>
              </a:rPr>
              <a:t>Stanisław Chytra</a:t>
            </a:r>
          </a:p>
          <a:p>
            <a:pPr algn="ctr"/>
            <a:r>
              <a:rPr lang="pl-PL" sz="2000">
                <a:cs typeface="Arial" charset="0"/>
              </a:rPr>
              <a:t>Ks. Proboszcz Marian Piotrowski</a:t>
            </a:r>
          </a:p>
          <a:p>
            <a:pPr algn="ctr"/>
            <a:r>
              <a:rPr lang="pl-PL" sz="2000">
                <a:cs typeface="Arial" charset="0"/>
              </a:rPr>
              <a:t>Miejsko-Gminna Komisja Rozwiązywania Problemów Alkoholowych</a:t>
            </a:r>
            <a:r>
              <a:rPr lang="pl-PL" sz="2000">
                <a:solidFill>
                  <a:srgbClr val="FFFF00"/>
                </a:solidFill>
                <a:cs typeface="Arial" charset="0"/>
              </a:rPr>
              <a:t>,</a:t>
            </a:r>
            <a:r>
              <a:rPr lang="pl-PL" sz="2000">
                <a:cs typeface="Arial" charset="0"/>
              </a:rPr>
              <a:t> </a:t>
            </a:r>
          </a:p>
          <a:p>
            <a:pPr algn="ctr"/>
            <a:r>
              <a:rPr lang="pl-PL" sz="2000">
                <a:cs typeface="Arial" charset="0"/>
              </a:rPr>
              <a:t>Rodzice naszych uczniów</a:t>
            </a:r>
            <a:endParaRPr lang="pl-PL" sz="2000">
              <a:solidFill>
                <a:srgbClr val="FFFF00"/>
              </a:solidFill>
              <a:cs typeface="Arial" charset="0"/>
            </a:endParaRPr>
          </a:p>
          <a:p>
            <a:pPr algn="ctr"/>
            <a:r>
              <a:rPr lang="pl-PL" sz="2000">
                <a:solidFill>
                  <a:srgbClr val="FFFF00"/>
                </a:solidFill>
                <a:cs typeface="Arial" charset="0"/>
              </a:rPr>
              <a:t> </a:t>
            </a:r>
          </a:p>
          <a:p>
            <a:pPr algn="ctr"/>
            <a:endParaRPr lang="pl-PL" sz="2400">
              <a:cs typeface="Arial" charset="0"/>
            </a:endParaRPr>
          </a:p>
          <a:p>
            <a:endParaRPr lang="pl-PL" sz="2400">
              <a:cs typeface="Arial" charset="0"/>
            </a:endParaRPr>
          </a:p>
        </p:txBody>
      </p:sp>
      <p:pic>
        <p:nvPicPr>
          <p:cNvPr id="46083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58072" cy="22517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Bardzo często we własnym zakresie wykonujemy prace o niemałej wartości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500"/>
            <a:ext cx="7239000" cy="2928938"/>
          </a:xfrm>
        </p:spPr>
        <p:txBody>
          <a:bodyPr/>
          <a:lstStyle/>
          <a:p>
            <a:pPr eaLnBrk="1" hangingPunct="1"/>
            <a:r>
              <a:rPr lang="pl-PL" smtClean="0"/>
              <a:t>Malowanie sal lekcyjnych;</a:t>
            </a:r>
          </a:p>
          <a:p>
            <a:pPr eaLnBrk="1" hangingPunct="1"/>
            <a:r>
              <a:rPr lang="pl-PL" smtClean="0"/>
              <a:t>Szkolenia rady pedagogicznej;</a:t>
            </a:r>
          </a:p>
          <a:p>
            <a:pPr eaLnBrk="1" hangingPunct="1"/>
            <a:r>
              <a:rPr lang="pl-PL" smtClean="0"/>
              <a:t>Pozyskiwanie pomocy dydaktycznych;</a:t>
            </a:r>
          </a:p>
          <a:p>
            <a:pPr eaLnBrk="1" hangingPunct="1"/>
            <a:r>
              <a:rPr lang="pl-PL" smtClean="0"/>
              <a:t>Pozyskiwanie nagród do konkursów, dekoracji do przedstawień, fantów na loterię.</a:t>
            </a:r>
          </a:p>
        </p:txBody>
      </p:sp>
      <p:pic>
        <p:nvPicPr>
          <p:cNvPr id="47107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pole tekstowe 3"/>
          <p:cNvSpPr txBox="1">
            <a:spLocks noChangeArrowheads="1"/>
          </p:cNvSpPr>
          <p:nvPr/>
        </p:nvSpPr>
        <p:spPr bwMode="auto">
          <a:xfrm>
            <a:off x="857250" y="571500"/>
            <a:ext cx="6357938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>
                <a:cs typeface="Arial" charset="0"/>
              </a:rPr>
              <a:t>     Nasza szkoła nie tylko szuka sponsorów, ale także od wielu lat prowadzi działalność charytatywną. W grudniu 2008r panie Karina Jarmułowicz-Łozińska, Joanna Wróblewska i Irena Dobiosz włączyły szkołę do Ogólnopolskiej Akcji „Szlachetna Paczka”. Jej celem jest zbiórka darów (żywność, słodycze, środki czystości, zabawki) dla najuboższych rodzin z Gliwic i okolic. Paczki przekazane zostały tuż przed Świętami Bożego Narodzenia, a obdarowano nimi kilkanaście rodzin.</a:t>
            </a:r>
          </a:p>
          <a:p>
            <a:pPr algn="just"/>
            <a:endParaRPr lang="pl-PL">
              <a:cs typeface="Arial" charset="0"/>
            </a:endParaRPr>
          </a:p>
        </p:txBody>
      </p:sp>
      <p:pic>
        <p:nvPicPr>
          <p:cNvPr id="6146" name="Picture 2" descr="D:\szlachetna paczka\DSCN1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3286124"/>
            <a:ext cx="3429712" cy="2571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D:\szlachetna paczka\DSCN1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214686"/>
            <a:ext cx="2143140" cy="2858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Boss\Desktop\CCI20091026_000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38" y="357188"/>
            <a:ext cx="4167187" cy="5773737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pole tekstowe 1"/>
          <p:cNvSpPr txBox="1">
            <a:spLocks noChangeArrowheads="1"/>
          </p:cNvSpPr>
          <p:nvPr/>
        </p:nvSpPr>
        <p:spPr bwMode="auto">
          <a:xfrm>
            <a:off x="928688" y="714375"/>
            <a:ext cx="6715125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l-PL">
                <a:cs typeface="Arial" charset="0"/>
              </a:rPr>
              <a:t>Szkoła Podstawowa w Toszku jest otwarta na inne działania służące rozwojowi gminy i środowiska lokalnego. Od wielu lat po zajęciach szkolnych udostępniamy obiekt szkolny różnym instytucjom. Działa u nas:</a:t>
            </a:r>
          </a:p>
          <a:p>
            <a:pPr algn="ctr">
              <a:spcBef>
                <a:spcPct val="50000"/>
              </a:spcBef>
            </a:pPr>
            <a:r>
              <a:rPr lang="pl-PL">
                <a:cs typeface="Arial" charset="0"/>
              </a:rPr>
              <a:t>Szkoła Języków Obcych LEVEL</a:t>
            </a:r>
          </a:p>
          <a:p>
            <a:pPr algn="ctr">
              <a:spcBef>
                <a:spcPct val="50000"/>
              </a:spcBef>
            </a:pPr>
            <a:r>
              <a:rPr lang="pl-PL">
                <a:cs typeface="Arial" charset="0"/>
              </a:rPr>
              <a:t>Szkoła 6</a:t>
            </a:r>
          </a:p>
          <a:p>
            <a:pPr algn="ctr">
              <a:spcBef>
                <a:spcPct val="50000"/>
              </a:spcBef>
            </a:pPr>
            <a:r>
              <a:rPr lang="pl-PL">
                <a:cs typeface="Arial" charset="0"/>
              </a:rPr>
              <a:t>Mały Klub Sportowy ZAMKOWIEC</a:t>
            </a:r>
          </a:p>
          <a:p>
            <a:pPr algn="ctr">
              <a:spcBef>
                <a:spcPct val="50000"/>
              </a:spcBef>
            </a:pPr>
            <a:r>
              <a:rPr lang="pl-PL">
                <a:cs typeface="Arial" charset="0"/>
              </a:rPr>
              <a:t>Taniec towarzyski </a:t>
            </a:r>
          </a:p>
          <a:p>
            <a:pPr algn="ctr">
              <a:spcBef>
                <a:spcPct val="50000"/>
              </a:spcBef>
            </a:pPr>
            <a:r>
              <a:rPr lang="pl-PL">
                <a:cs typeface="Arial" charset="0"/>
              </a:rPr>
              <a:t>Taniec nowoczesny</a:t>
            </a:r>
          </a:p>
          <a:p>
            <a:pPr algn="ctr">
              <a:spcBef>
                <a:spcPct val="50000"/>
              </a:spcBef>
            </a:pPr>
            <a:r>
              <a:rPr lang="pl-PL">
                <a:cs typeface="Arial" charset="0"/>
              </a:rPr>
              <a:t>Break dance</a:t>
            </a:r>
          </a:p>
          <a:p>
            <a:pPr algn="ctr">
              <a:spcBef>
                <a:spcPct val="50000"/>
              </a:spcBef>
            </a:pPr>
            <a:r>
              <a:rPr lang="pl-PL">
                <a:cs typeface="Arial" charset="0"/>
              </a:rPr>
              <a:t>Gimnastyka dla pań</a:t>
            </a:r>
          </a:p>
          <a:p>
            <a:pPr algn="ctr">
              <a:spcBef>
                <a:spcPct val="50000"/>
              </a:spcBef>
            </a:pPr>
            <a:r>
              <a:rPr lang="pl-PL">
                <a:cs typeface="Arial" charset="0"/>
              </a:rPr>
              <a:t>Karate </a:t>
            </a:r>
          </a:p>
          <a:p>
            <a:pPr algn="ctr">
              <a:spcBef>
                <a:spcPct val="50000"/>
              </a:spcBef>
            </a:pPr>
            <a:r>
              <a:rPr lang="pl-PL">
                <a:cs typeface="Arial" charset="0"/>
              </a:rPr>
              <a:t>Aerobik</a:t>
            </a:r>
          </a:p>
          <a:p>
            <a:pPr algn="just"/>
            <a:endParaRPr lang="pl-PL">
              <a:cs typeface="Arial" charset="0"/>
            </a:endParaRPr>
          </a:p>
          <a:p>
            <a:endParaRPr lang="pl-PL">
              <a:latin typeface="Trebuchet MS" pitchFamily="34" charset="0"/>
            </a:endParaRPr>
          </a:p>
        </p:txBody>
      </p:sp>
      <p:pic>
        <p:nvPicPr>
          <p:cNvPr id="49154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62" y="2643182"/>
            <a:ext cx="6255488" cy="13620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Projekty, w których szkoła bierze udział</a:t>
            </a:r>
            <a:endParaRPr lang="pl-PL" dirty="0"/>
          </a:p>
        </p:txBody>
      </p:sp>
      <p:pic>
        <p:nvPicPr>
          <p:cNvPr id="50178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Bierzemy udział w programach agencji rynku rolnego:</a:t>
            </a:r>
            <a:endParaRPr lang="pl-PL" dirty="0"/>
          </a:p>
        </p:txBody>
      </p:sp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2"/>
          <a:srcRect l="31677" t="6406" r="27309" b="8540"/>
          <a:stretch>
            <a:fillRect/>
          </a:stretch>
        </p:blipFill>
        <p:spPr bwMode="auto">
          <a:xfrm>
            <a:off x="5857875" y="1571625"/>
            <a:ext cx="2003425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/>
          <a:srcRect l="31677" t="6406" r="27309" b="8540"/>
          <a:stretch>
            <a:fillRect/>
          </a:stretch>
        </p:blipFill>
        <p:spPr bwMode="auto">
          <a:xfrm>
            <a:off x="3606800" y="1571625"/>
            <a:ext cx="2005013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2"/>
          <a:srcRect l="31677" t="6406" r="27309" b="8540"/>
          <a:stretch>
            <a:fillRect/>
          </a:stretch>
        </p:blipFill>
        <p:spPr bwMode="auto">
          <a:xfrm>
            <a:off x="1357313" y="1571625"/>
            <a:ext cx="2003425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2" descr="C:\Users\Boss\Desktop\g28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320040"/>
            <a:ext cx="7267604" cy="21088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Pierwsze uczniowskie doświadczenia drogą do wiedzy</a:t>
            </a:r>
            <a:endParaRPr lang="pl-PL" dirty="0"/>
          </a:p>
        </p:txBody>
      </p:sp>
      <p:sp>
        <p:nvSpPr>
          <p:cNvPr id="52226" name="Symbol zastępczy tekstu 2"/>
          <p:cNvSpPr>
            <a:spLocks noGrp="1"/>
          </p:cNvSpPr>
          <p:nvPr>
            <p:ph idx="1"/>
          </p:nvPr>
        </p:nvSpPr>
        <p:spPr>
          <a:xfrm>
            <a:off x="428625" y="2714625"/>
            <a:ext cx="7267575" cy="23907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pl-PL" smtClean="0">
                <a:latin typeface="Arial" charset="0"/>
                <a:cs typeface="Arial" charset="0"/>
              </a:rPr>
              <a:t>To projekt realizowany przez 3 lata (od września 2008r. do czerwca 2011r.) .</a:t>
            </a:r>
          </a:p>
          <a:p>
            <a:pPr eaLnBrk="1" hangingPunct="1"/>
            <a:r>
              <a:rPr lang="pl-PL" smtClean="0">
                <a:latin typeface="Arial" charset="0"/>
                <a:cs typeface="Arial" charset="0"/>
              </a:rPr>
              <a:t> Wartość projektu: 8000 zł – pomoce, 6000 zł – zajęcia pozalekcyjne, dodatkowo - szkolenia dla nauczycieli. </a:t>
            </a:r>
          </a:p>
        </p:txBody>
      </p:sp>
      <p:pic>
        <p:nvPicPr>
          <p:cNvPr id="52227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000240"/>
            <a:ext cx="7414077" cy="20717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Organizacja konkursów na szczeblu gminy</a:t>
            </a:r>
            <a:endParaRPr lang="pl-PL" dirty="0"/>
          </a:p>
        </p:txBody>
      </p:sp>
      <p:pic>
        <p:nvPicPr>
          <p:cNvPr id="16386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oss\Desktop\projekt\DSC04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3284969" cy="2463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Boss\Desktop\projekt\DSC04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6"/>
            <a:ext cx="3320953" cy="2490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Boss\Desktop\projekt\DSC04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928934"/>
            <a:ext cx="3619525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C:\Users\Boss\Desktop\projekt\DSC04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928934"/>
            <a:ext cx="361952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253" name="Picture 2" descr="C:\Users\Boss\Desktop\g289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oss\Desktop\projekt\DSC04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214686"/>
            <a:ext cx="3262335" cy="2446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Boss\Desktop\projekt\DSC04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28"/>
            <a:ext cx="3643338" cy="2732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C:\Users\Boss\Desktop\projekt\DSC04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208619" y="649109"/>
            <a:ext cx="2907050" cy="2180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6" name="Picture 4" descr="C:\Users\Boss\Desktop\projekt\DSC04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3143248"/>
            <a:ext cx="3357586" cy="2518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277" name="Picture 2" descr="C:\Users\Boss\Desktop\g289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ole tekstowe 3"/>
          <p:cNvSpPr txBox="1">
            <a:spLocks noChangeArrowheads="1"/>
          </p:cNvSpPr>
          <p:nvPr/>
        </p:nvSpPr>
        <p:spPr bwMode="auto">
          <a:xfrm>
            <a:off x="500063" y="1214438"/>
            <a:ext cx="728662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000">
                <a:cs typeface="Arial" charset="0"/>
              </a:rPr>
              <a:t> </a:t>
            </a:r>
            <a:r>
              <a:rPr lang="pl-PL" sz="2400">
                <a:cs typeface="Arial" charset="0"/>
              </a:rPr>
              <a:t>Szkoła Podstawowa w Toszku skorzystała </a:t>
            </a:r>
            <a:br>
              <a:rPr lang="pl-PL" sz="2400">
                <a:cs typeface="Arial" charset="0"/>
              </a:rPr>
            </a:br>
            <a:r>
              <a:rPr lang="pl-PL" sz="2400">
                <a:cs typeface="Arial" charset="0"/>
              </a:rPr>
              <a:t>z nieodpłatnych szkoleń. </a:t>
            </a:r>
          </a:p>
          <a:p>
            <a:endParaRPr lang="pl-PL" sz="2000">
              <a:cs typeface="Arial" charset="0"/>
            </a:endParaRPr>
          </a:p>
          <a:p>
            <a:pPr>
              <a:buFontTx/>
              <a:buChar char="-"/>
            </a:pPr>
            <a:r>
              <a:rPr lang="pl-PL" sz="2000">
                <a:cs typeface="Arial" charset="0"/>
              </a:rPr>
              <a:t> Cała Rada Pedagogiczna została przeszkolona przez dyrektora Gliwickiego Ośrodka Metodycznego na temat „</a:t>
            </a:r>
            <a:r>
              <a:rPr lang="pl-PL" sz="2000" b="1">
                <a:cs typeface="Arial" charset="0"/>
              </a:rPr>
              <a:t>Wdrożenie podstawy programowej wychowania przedszkolnego oraz kształcenia ogólnego </a:t>
            </a:r>
          </a:p>
          <a:p>
            <a:r>
              <a:rPr lang="pl-PL" sz="2000" b="1">
                <a:cs typeface="Arial" charset="0"/>
              </a:rPr>
              <a:t>w poszczególnych typach szkół</a:t>
            </a:r>
            <a:r>
              <a:rPr lang="pl-PL" sz="2000">
                <a:cs typeface="Arial" charset="0"/>
              </a:rPr>
              <a:t>”;</a:t>
            </a:r>
          </a:p>
          <a:p>
            <a:pPr>
              <a:buFontTx/>
              <a:buChar char="-"/>
            </a:pPr>
            <a:r>
              <a:rPr lang="pl-PL" sz="2000">
                <a:cs typeface="Arial" charset="0"/>
              </a:rPr>
              <a:t> 3 osoby odbyły cykl szkoleń „</a:t>
            </a:r>
            <a:r>
              <a:rPr lang="pl-PL" sz="2000" b="1">
                <a:cs typeface="Arial" charset="0"/>
              </a:rPr>
              <a:t>Pierwsze uczniowskie doświadczenia drogą do wiedzy</a:t>
            </a:r>
            <a:r>
              <a:rPr lang="pl-PL" sz="2000">
                <a:cs typeface="Arial" charset="0"/>
              </a:rPr>
              <a:t>”;</a:t>
            </a:r>
          </a:p>
          <a:p>
            <a:pPr>
              <a:buFontTx/>
              <a:buChar char="-"/>
            </a:pPr>
            <a:r>
              <a:rPr lang="pl-PL" sz="2000">
                <a:cs typeface="Arial" charset="0"/>
              </a:rPr>
              <a:t> jedna osoba podczas wakacji skorzystała z oferty szkolenia </a:t>
            </a:r>
            <a:r>
              <a:rPr lang="pl-PL" sz="2000" b="1">
                <a:cs typeface="Arial" charset="0"/>
              </a:rPr>
              <a:t>metodyczno-dydaktycznego w Niemczech</a:t>
            </a:r>
            <a:r>
              <a:rPr lang="pl-PL" sz="2000">
                <a:cs typeface="Arial" charset="0"/>
              </a:rPr>
              <a:t>. </a:t>
            </a:r>
          </a:p>
          <a:p>
            <a:endParaRPr lang="pl-PL" sz="2000">
              <a:latin typeface="Trebuchet MS" pitchFamily="34" charset="0"/>
            </a:endParaRPr>
          </a:p>
        </p:txBody>
      </p:sp>
      <p:pic>
        <p:nvPicPr>
          <p:cNvPr id="55298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pole tekstowe 1"/>
          <p:cNvSpPr txBox="1">
            <a:spLocks noChangeArrowheads="1"/>
          </p:cNvSpPr>
          <p:nvPr/>
        </p:nvSpPr>
        <p:spPr bwMode="auto">
          <a:xfrm>
            <a:off x="500063" y="642938"/>
            <a:ext cx="7215187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>
                <a:cs typeface="Arial" charset="0"/>
              </a:rPr>
              <a:t>Złożyliśmy wnioski o udział w projektach:</a:t>
            </a:r>
          </a:p>
          <a:p>
            <a:endParaRPr lang="pl-PL">
              <a:cs typeface="Arial" charset="0"/>
            </a:endParaRPr>
          </a:p>
          <a:p>
            <a:pPr>
              <a:buFontTx/>
              <a:buChar char="-"/>
            </a:pPr>
            <a:r>
              <a:rPr lang="pl-PL" sz="2000">
                <a:cs typeface="Arial" charset="0"/>
              </a:rPr>
              <a:t> „</a:t>
            </a:r>
            <a:r>
              <a:rPr lang="pl-PL" sz="2000" b="1">
                <a:cs typeface="Arial" charset="0"/>
              </a:rPr>
              <a:t>Wirtualna społeczność szkolna </a:t>
            </a:r>
            <a:r>
              <a:rPr lang="pl-PL" sz="2000">
                <a:cs typeface="Arial" charset="0"/>
              </a:rPr>
              <a:t>Szkoły Podstawowej im. Gustawa Morcinka w Toszku” w ramach Priorytetu IX Działanie 9.5 „Oddolne inicjatywy edukacyjne na obszarach wiejskich” Programu Operacyjnego Kapitał Ludzki – wartość 43 600 zł;</a:t>
            </a:r>
          </a:p>
          <a:p>
            <a:pPr>
              <a:buFontTx/>
              <a:buChar char="-"/>
            </a:pPr>
            <a:r>
              <a:rPr lang="pl-PL" sz="2000">
                <a:cs typeface="Arial" charset="0"/>
              </a:rPr>
              <a:t> „</a:t>
            </a:r>
            <a:r>
              <a:rPr lang="pl-PL" sz="2000" b="1">
                <a:cs typeface="Arial" charset="0"/>
              </a:rPr>
              <a:t>Radosna Szkoła – kraina sprawności i zdrowia</a:t>
            </a:r>
            <a:r>
              <a:rPr lang="pl-PL" sz="2000">
                <a:cs typeface="Arial" charset="0"/>
              </a:rPr>
              <a:t>” – </a:t>
            </a:r>
            <a:br>
              <a:rPr lang="pl-PL" sz="2000">
                <a:cs typeface="Arial" charset="0"/>
              </a:rPr>
            </a:br>
            <a:r>
              <a:rPr lang="pl-PL" sz="2000">
                <a:cs typeface="Arial" charset="0"/>
              </a:rPr>
              <a:t>o dofinansowanie sprzętu rekreacyjnego i pomocy dydaktycznych „Pomoce dydaktyczne do miejsc zabaw </a:t>
            </a:r>
            <a:br>
              <a:rPr lang="pl-PL" sz="2000">
                <a:cs typeface="Arial" charset="0"/>
              </a:rPr>
            </a:br>
            <a:r>
              <a:rPr lang="pl-PL" sz="2000">
                <a:cs typeface="Arial" charset="0"/>
              </a:rPr>
              <a:t>w szkole” o wartości 11 997 zł;</a:t>
            </a:r>
          </a:p>
          <a:p>
            <a:pPr>
              <a:buFontTx/>
              <a:buChar char="-"/>
            </a:pPr>
            <a:r>
              <a:rPr lang="pl-PL" sz="2000">
                <a:cs typeface="Arial" charset="0"/>
              </a:rPr>
              <a:t> </a:t>
            </a:r>
            <a:r>
              <a:rPr lang="pl-PL" sz="2000" b="1">
                <a:cs typeface="Arial" charset="0"/>
              </a:rPr>
              <a:t>COMENIUS</a:t>
            </a:r>
            <a:r>
              <a:rPr lang="pl-PL" sz="2000">
                <a:cs typeface="Arial" charset="0"/>
              </a:rPr>
              <a:t> – projekt wielostronny (Polska, Niemcy, Austria) „Kinderliterature kent keine Grenzen” ( Literatura dziecięca nie zna granic ) – wartość 12 000 euro;</a:t>
            </a:r>
          </a:p>
          <a:p>
            <a:pPr>
              <a:buFontTx/>
              <a:buChar char="-"/>
            </a:pPr>
            <a:r>
              <a:rPr lang="pl-PL" sz="2000">
                <a:cs typeface="Arial" charset="0"/>
              </a:rPr>
              <a:t> współuczestniczyliśmy w pisaniu wniosku „</a:t>
            </a:r>
            <a:r>
              <a:rPr lang="pl-PL" sz="2000" b="1">
                <a:cs typeface="Arial" charset="0"/>
              </a:rPr>
              <a:t>Wyrównywanie szans edukacyjnych dzieci z terenów wiejskich</a:t>
            </a:r>
            <a:r>
              <a:rPr lang="pl-PL" sz="2000">
                <a:cs typeface="Arial" charset="0"/>
              </a:rPr>
              <a:t>”.</a:t>
            </a:r>
          </a:p>
        </p:txBody>
      </p:sp>
      <p:pic>
        <p:nvPicPr>
          <p:cNvPr id="56322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oss\Desktop\Nowy folder\SDC105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96736"/>
            <a:ext cx="3857652" cy="28932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7346" name="pole tekstowe 2"/>
          <p:cNvSpPr txBox="1">
            <a:spLocks noChangeArrowheads="1"/>
          </p:cNvSpPr>
          <p:nvPr/>
        </p:nvSpPr>
        <p:spPr bwMode="auto">
          <a:xfrm>
            <a:off x="214282" y="285750"/>
            <a:ext cx="792959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dirty="0">
                <a:cs typeface="Arial" charset="0"/>
              </a:rPr>
              <a:t>SP w Toszku realizuje </a:t>
            </a:r>
            <a:r>
              <a:rPr lang="pl-PL" dirty="0" smtClean="0">
                <a:cs typeface="Arial" charset="0"/>
              </a:rPr>
              <a:t>dwa projekty </a:t>
            </a:r>
            <a:r>
              <a:rPr lang="pl-PL" dirty="0">
                <a:cs typeface="Arial" charset="0"/>
              </a:rPr>
              <a:t>godnie </a:t>
            </a:r>
            <a:r>
              <a:rPr lang="pl-PL" dirty="0" smtClean="0">
                <a:cs typeface="Arial" charset="0"/>
              </a:rPr>
              <a:t>wpisujące </a:t>
            </a:r>
            <a:r>
              <a:rPr lang="pl-PL" dirty="0">
                <a:cs typeface="Arial" charset="0"/>
              </a:rPr>
              <a:t>się w edukację europejską realizowaną w ramach programu </a:t>
            </a:r>
            <a:r>
              <a:rPr lang="pl-PL" b="1" dirty="0" err="1">
                <a:cs typeface="Arial" charset="0"/>
              </a:rPr>
              <a:t>eTwinning</a:t>
            </a:r>
            <a:r>
              <a:rPr lang="pl-PL" dirty="0" smtClean="0">
                <a:cs typeface="Arial" charset="0"/>
              </a:rPr>
              <a:t>.</a:t>
            </a:r>
            <a:r>
              <a:rPr lang="pl-PL" dirty="0">
                <a:cs typeface="Arial" charset="0"/>
              </a:rPr>
              <a:t/>
            </a:r>
            <a:br>
              <a:rPr lang="pl-PL" dirty="0">
                <a:cs typeface="Arial" charset="0"/>
              </a:rPr>
            </a:br>
            <a:r>
              <a:rPr lang="pl-PL" dirty="0">
                <a:cs typeface="Arial" charset="0"/>
              </a:rPr>
              <a:t> </a:t>
            </a:r>
            <a:r>
              <a:rPr lang="pl-PL" b="1" dirty="0">
                <a:cs typeface="Arial" charset="0"/>
              </a:rPr>
              <a:t>FOR LITTLE PRINCE TO ENJOY LIVING ON THE EARTH </a:t>
            </a:r>
            <a:r>
              <a:rPr lang="pl-PL" dirty="0">
                <a:cs typeface="Arial" charset="0"/>
              </a:rPr>
              <a:t/>
            </a:r>
            <a:br>
              <a:rPr lang="pl-PL" dirty="0">
                <a:cs typeface="Arial" charset="0"/>
              </a:rPr>
            </a:br>
            <a:r>
              <a:rPr lang="pl-PL" dirty="0">
                <a:cs typeface="Arial" charset="0"/>
              </a:rPr>
              <a:t>(Dla Małego Księcia, by cieszyć się życiem na Ziemi</a:t>
            </a:r>
            <a:r>
              <a:rPr lang="pl-PL" dirty="0" smtClean="0">
                <a:cs typeface="Arial" charset="0"/>
              </a:rPr>
              <a:t>)</a:t>
            </a:r>
          </a:p>
          <a:p>
            <a:pPr algn="ctr"/>
            <a:r>
              <a:rPr lang="pl-PL" b="1" dirty="0" smtClean="0">
                <a:cs typeface="Arial" charset="0"/>
              </a:rPr>
              <a:t>THE WAY WE ARE </a:t>
            </a:r>
            <a:r>
              <a:rPr lang="pl-PL" dirty="0" smtClean="0">
                <a:cs typeface="Arial" charset="0"/>
              </a:rPr>
              <a:t>( Jacy jesteśmy)</a:t>
            </a:r>
            <a:endParaRPr lang="pl-PL" dirty="0">
              <a:cs typeface="Arial" charset="0"/>
            </a:endParaRPr>
          </a:p>
          <a:p>
            <a:r>
              <a:rPr lang="pl-PL" dirty="0" smtClean="0">
                <a:cs typeface="Arial" charset="0"/>
              </a:rPr>
              <a:t>Projekty rozwijają </a:t>
            </a:r>
            <a:r>
              <a:rPr lang="pl-PL" dirty="0">
                <a:cs typeface="Arial" charset="0"/>
              </a:rPr>
              <a:t>nie tylko umiejętności językowe uczniów, ale także wiedzę w zakresie praw człowieka oraz znajomość regionu, jego kultury i tradycji. </a:t>
            </a:r>
          </a:p>
          <a:p>
            <a:r>
              <a:rPr lang="pl-PL" dirty="0">
                <a:latin typeface="Trebuchet MS" pitchFamily="34" charset="0"/>
              </a:rPr>
              <a:t>  </a:t>
            </a:r>
          </a:p>
        </p:txBody>
      </p:sp>
      <p:pic>
        <p:nvPicPr>
          <p:cNvPr id="57347" name="Picture 2" descr="C:\Users\Boss\Desktop\g28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Boss\Desktop\Nowy folder\SDC10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714620"/>
            <a:ext cx="3786214" cy="2839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C:\Users\Boss\Desktop\konkursy,osiagnięcia\CCF20091005_00010.jpg"/>
          <p:cNvPicPr>
            <a:picLocks noChangeAspect="1" noChangeArrowheads="1"/>
          </p:cNvPicPr>
          <p:nvPr/>
        </p:nvPicPr>
        <p:blipFill>
          <a:blip r:embed="rId2"/>
          <a:srcRect l="3766" t="652" r="2824" b="11740"/>
          <a:stretch>
            <a:fillRect/>
          </a:stretch>
        </p:blipFill>
        <p:spPr bwMode="auto">
          <a:xfrm>
            <a:off x="928688" y="1285875"/>
            <a:ext cx="6713537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pole tekstowe 2"/>
          <p:cNvSpPr txBox="1">
            <a:spLocks noChangeArrowheads="1"/>
          </p:cNvSpPr>
          <p:nvPr/>
        </p:nvSpPr>
        <p:spPr bwMode="auto">
          <a:xfrm>
            <a:off x="214313" y="428625"/>
            <a:ext cx="8001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>
                <a:cs typeface="Arial" charset="0"/>
              </a:rPr>
              <a:t>Realizowaliśmy program edukacyjno – terapeutyczny ORTOGRAFFITI</a:t>
            </a:r>
          </a:p>
        </p:txBody>
      </p:sp>
      <p:pic>
        <p:nvPicPr>
          <p:cNvPr id="58371" name="Picture 2" descr="C:\Users\Boss\Desktop\g289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Boss\Desktop\konkursy,osiagnięcia\CCF20091005_00011.jpg"/>
          <p:cNvPicPr>
            <a:picLocks noChangeAspect="1" noChangeArrowheads="1"/>
          </p:cNvPicPr>
          <p:nvPr/>
        </p:nvPicPr>
        <p:blipFill>
          <a:blip r:embed="rId2"/>
          <a:srcRect l="9698" t="2798" b="1399"/>
          <a:stretch>
            <a:fillRect/>
          </a:stretch>
        </p:blipFill>
        <p:spPr bwMode="auto">
          <a:xfrm>
            <a:off x="714375" y="1214438"/>
            <a:ext cx="30607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 descr="C:\Users\Boss\Desktop\konkursy,osiagnięcia\CCF20091005_00002.jpg"/>
          <p:cNvPicPr>
            <a:picLocks noChangeAspect="1" noChangeArrowheads="1"/>
          </p:cNvPicPr>
          <p:nvPr/>
        </p:nvPicPr>
        <p:blipFill>
          <a:blip r:embed="rId3"/>
          <a:srcRect l="1939" t="1399" r="6789" b="2798"/>
          <a:stretch>
            <a:fillRect/>
          </a:stretch>
        </p:blipFill>
        <p:spPr bwMode="auto">
          <a:xfrm>
            <a:off x="4714875" y="1214438"/>
            <a:ext cx="309403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pole tekstowe 3"/>
          <p:cNvSpPr txBox="1">
            <a:spLocks noChangeArrowheads="1"/>
          </p:cNvSpPr>
          <p:nvPr/>
        </p:nvSpPr>
        <p:spPr bwMode="auto">
          <a:xfrm flipH="1">
            <a:off x="1071563" y="285750"/>
            <a:ext cx="62150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>
                <a:latin typeface="Trebuchet MS" pitchFamily="34" charset="0"/>
              </a:rPr>
              <a:t>U</a:t>
            </a:r>
            <a:r>
              <a:rPr lang="pl-PL" sz="2400">
                <a:cs typeface="Arial" charset="0"/>
              </a:rPr>
              <a:t>czestniczyliśmy w Próbnym Sprawdzianie z Operonem</a:t>
            </a:r>
            <a:endParaRPr lang="pl-PL" sz="2400">
              <a:latin typeface="Trebuchet MS" pitchFamily="34" charset="0"/>
            </a:endParaRPr>
          </a:p>
        </p:txBody>
      </p:sp>
      <p:pic>
        <p:nvPicPr>
          <p:cNvPr id="59396" name="Picture 2" descr="C:\Users\Boss\Desktop\g28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7516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REALIZOWALIŚMY </a:t>
            </a:r>
            <a:r>
              <a:rPr lang="pl-PL" dirty="0" err="1" smtClean="0"/>
              <a:t>ProgramY</a:t>
            </a:r>
            <a:r>
              <a:rPr lang="pl-PL" dirty="0" smtClean="0"/>
              <a:t>: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500063" y="1714500"/>
            <a:ext cx="7239000" cy="48847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pl-PL" sz="2000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sz="2000" smtClean="0">
                <a:latin typeface="Arial" charset="0"/>
                <a:cs typeface="Arial" charset="0"/>
              </a:rPr>
              <a:t> Świetlica środowiskowa  (od 2001 roku)</a:t>
            </a:r>
          </a:p>
          <a:p>
            <a:pPr eaLnBrk="1" hangingPunct="1">
              <a:spcBef>
                <a:spcPct val="0"/>
              </a:spcBef>
            </a:pPr>
            <a:r>
              <a:rPr lang="pl-PL" sz="2000" smtClean="0">
                <a:latin typeface="Arial" charset="0"/>
                <a:ea typeface="Calibri" pitchFamily="34" charset="0"/>
                <a:cs typeface="Arial" charset="0"/>
              </a:rPr>
              <a:t> Europejskie Dni Dziedzictwa od kwietnia 2009 r.</a:t>
            </a:r>
            <a:endParaRPr lang="pl-PL" sz="2000" smtClean="0">
              <a:latin typeface="Arial" charset="0"/>
              <a:cs typeface="Arial" charset="0"/>
            </a:endParaRPr>
          </a:p>
          <a:p>
            <a:pPr eaLnBrk="1" hangingPunct="1"/>
            <a:r>
              <a:rPr lang="pl-PL" sz="2000" smtClean="0">
                <a:latin typeface="Arial" charset="0"/>
                <a:cs typeface="Arial" charset="0"/>
              </a:rPr>
              <a:t> Żyjmy Bezpiecznie  (od roku szkolnego 2006/2007) </a:t>
            </a:r>
          </a:p>
          <a:p>
            <a:pPr eaLnBrk="1" hangingPunct="1"/>
            <a:r>
              <a:rPr lang="pl-PL" sz="2000" smtClean="0">
                <a:latin typeface="Arial" charset="0"/>
                <a:cs typeface="Arial" charset="0"/>
              </a:rPr>
              <a:t> Ogólnopolska Kampania Zachowaj Trzeźwy Umysł  </a:t>
            </a:r>
          </a:p>
          <a:p>
            <a:pPr eaLnBrk="1" hangingPunct="1">
              <a:buFont typeface="Wingdings 2" pitchFamily="18" charset="2"/>
              <a:buNone/>
            </a:pPr>
            <a:r>
              <a:rPr lang="pl-PL" sz="2000" smtClean="0">
                <a:latin typeface="Arial" charset="0"/>
                <a:cs typeface="Arial" charset="0"/>
              </a:rPr>
              <a:t>     (od 2004 roku)</a:t>
            </a:r>
          </a:p>
          <a:p>
            <a:pPr eaLnBrk="1" hangingPunct="1"/>
            <a:r>
              <a:rPr lang="pl-PL" sz="2000" smtClean="0">
                <a:latin typeface="Arial" charset="0"/>
                <a:cs typeface="Arial" charset="0"/>
              </a:rPr>
              <a:t>Szkoła bez przemocy   (od roku szkolnego 2007/2008) </a:t>
            </a:r>
          </a:p>
          <a:p>
            <a:pPr eaLnBrk="1" hangingPunct="1"/>
            <a:r>
              <a:rPr lang="pl-PL" sz="2000" smtClean="0">
                <a:latin typeface="Arial" charset="0"/>
                <a:cs typeface="Arial" charset="0"/>
              </a:rPr>
              <a:t>Toszek – moja mała ojczyzna  (od 2003 roku) </a:t>
            </a:r>
          </a:p>
          <a:p>
            <a:pPr eaLnBrk="1" hangingPunct="1"/>
            <a:r>
              <a:rPr lang="pl-PL" sz="2000" smtClean="0">
                <a:latin typeface="Arial" charset="0"/>
                <a:cs typeface="Arial" charset="0"/>
              </a:rPr>
              <a:t>Program Edukacji Regionalnej dla klas IV – VI SP w Toszku (od roku szkolnego 2008/2009)</a:t>
            </a:r>
          </a:p>
          <a:p>
            <a:pPr eaLnBrk="1" hangingPunct="1"/>
            <a:r>
              <a:rPr lang="pl-PL" sz="2000" smtClean="0">
                <a:latin typeface="Arial" charset="0"/>
                <a:cs typeface="Arial" charset="0"/>
              </a:rPr>
              <a:t>Piesi i turyści (od roku szkolnego 2007/2008) </a:t>
            </a:r>
          </a:p>
          <a:p>
            <a:pPr eaLnBrk="1" hangingPunct="1">
              <a:buFont typeface="Wingdings 2" pitchFamily="18" charset="2"/>
              <a:buNone/>
            </a:pPr>
            <a:r>
              <a:rPr lang="pl-PL" sz="1600" smtClean="0">
                <a:latin typeface="Arial" charset="0"/>
                <a:cs typeface="Arial" charset="0"/>
              </a:rPr>
              <a:t> </a:t>
            </a:r>
          </a:p>
          <a:p>
            <a:pPr eaLnBrk="1" hangingPunct="1">
              <a:buFont typeface="Wingdings 2" pitchFamily="18" charset="2"/>
              <a:buNone/>
            </a:pPr>
            <a:endParaRPr lang="pl-PL" sz="1400" smtClean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pl-PL" sz="1800" smtClean="0">
              <a:latin typeface="Arial" charset="0"/>
              <a:cs typeface="Arial" charset="0"/>
            </a:endParaRPr>
          </a:p>
          <a:p>
            <a:pPr eaLnBrk="1" hangingPunct="1">
              <a:buFont typeface="Wingdings 2" pitchFamily="18" charset="2"/>
              <a:buNone/>
            </a:pPr>
            <a:endParaRPr lang="pl-PL" sz="1800" smtClean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ClrTx/>
              <a:buSzTx/>
              <a:buFont typeface="Wingdings 2" pitchFamily="18" charset="2"/>
              <a:buNone/>
            </a:pPr>
            <a:endParaRPr lang="pl-PL" sz="1800" smtClean="0">
              <a:latin typeface="Arial" charset="0"/>
              <a:cs typeface="Arial" charset="0"/>
            </a:endParaRPr>
          </a:p>
          <a:p>
            <a:pPr eaLnBrk="1" hangingPunct="1"/>
            <a:endParaRPr lang="pl-PL" smtClean="0">
              <a:latin typeface="Arial" charset="0"/>
              <a:cs typeface="Arial" charset="0"/>
            </a:endParaRPr>
          </a:p>
        </p:txBody>
      </p:sp>
      <p:pic>
        <p:nvPicPr>
          <p:cNvPr id="60419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pole tekstowe 3"/>
          <p:cNvSpPr txBox="1">
            <a:spLocks noChangeArrowheads="1"/>
          </p:cNvSpPr>
          <p:nvPr/>
        </p:nvSpPr>
        <p:spPr bwMode="auto">
          <a:xfrm>
            <a:off x="642938" y="10715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>
              <a:latin typeface="Trebuchet MS" pitchFamily="34" charset="0"/>
            </a:endParaRPr>
          </a:p>
        </p:txBody>
      </p:sp>
      <p:pic>
        <p:nvPicPr>
          <p:cNvPr id="5" name="Picture 8" descr="PICT0071"/>
          <p:cNvPicPr>
            <a:picLocks noChangeAspect="1" noChangeArrowheads="1"/>
          </p:cNvPicPr>
          <p:nvPr/>
        </p:nvPicPr>
        <p:blipFill>
          <a:blip r:embed="rId2"/>
          <a:srcRect l="6615" t="531" r="8977" b="531"/>
          <a:stretch>
            <a:fillRect/>
          </a:stretch>
        </p:blipFill>
        <p:spPr bwMode="auto">
          <a:xfrm>
            <a:off x="3857625" y="428625"/>
            <a:ext cx="3786188" cy="5916613"/>
          </a:xfrm>
          <a:prstGeom prst="rect">
            <a:avLst/>
          </a:prstGeom>
          <a:noFill/>
          <a:ln w="57150" cmpd="thickThin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61443" name="pole tekstowe 6"/>
          <p:cNvSpPr txBox="1">
            <a:spLocks noChangeArrowheads="1"/>
          </p:cNvSpPr>
          <p:nvPr/>
        </p:nvSpPr>
        <p:spPr bwMode="auto">
          <a:xfrm>
            <a:off x="428625" y="1025525"/>
            <a:ext cx="3143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>
                <a:cs typeface="Arial" charset="0"/>
              </a:rPr>
              <a:t>Prezentacje przygotowano wykorzystując materiały SP w Toszku, Centrum Kultury ZAMEK w Toszku,</a:t>
            </a:r>
          </a:p>
          <a:p>
            <a:pPr algn="ctr"/>
            <a:r>
              <a:rPr lang="pl-PL">
                <a:cs typeface="Arial" charset="0"/>
              </a:rPr>
              <a:t> MOKIS w Pyskowicach oraz zdjęcia nauczycieli i uczniów naszej szkoły za zgodą właścicieli.</a:t>
            </a:r>
          </a:p>
        </p:txBody>
      </p:sp>
      <p:sp>
        <p:nvSpPr>
          <p:cNvPr id="61444" name="pole tekstowe 7"/>
          <p:cNvSpPr txBox="1">
            <a:spLocks noChangeArrowheads="1"/>
          </p:cNvSpPr>
          <p:nvPr/>
        </p:nvSpPr>
        <p:spPr bwMode="auto">
          <a:xfrm>
            <a:off x="357188" y="20002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Boss\Desktop\konkurs\DSC02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00174"/>
            <a:ext cx="3519307" cy="2639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 descr="C:\Users\Boss\Desktop\konkurs\DSC02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714752"/>
            <a:ext cx="3786214" cy="2839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Boss\Desktop\konkurs\DSC029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876"/>
            <a:ext cx="4019342" cy="3014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Boss\Desktop\konkurs\DSC029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500174"/>
            <a:ext cx="3857684" cy="2893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28596" y="214290"/>
            <a:ext cx="7242048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23.04. 2009 – Gminny Konkurs ekologiczny „Przyjaciel Ziemi”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D:\dla basi\humanistyczny\Picture 108.jpg"/>
          <p:cNvPicPr>
            <a:picLocks noChangeAspect="1" noChangeArrowheads="1"/>
          </p:cNvPicPr>
          <p:nvPr/>
        </p:nvPicPr>
        <p:blipFill>
          <a:blip r:embed="rId3" cstate="print"/>
          <a:srcRect b="17928"/>
          <a:stretch>
            <a:fillRect/>
          </a:stretch>
        </p:blipFill>
        <p:spPr bwMode="auto">
          <a:xfrm>
            <a:off x="4071934" y="3571876"/>
            <a:ext cx="3938051" cy="2423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7" name="Picture 3" descr="D:\dla basi\humanistyczny\Picture 107.jpg"/>
          <p:cNvPicPr>
            <a:picLocks noChangeAspect="1" noChangeArrowheads="1"/>
          </p:cNvPicPr>
          <p:nvPr/>
        </p:nvPicPr>
        <p:blipFill>
          <a:blip r:embed="rId4" cstate="print"/>
          <a:srcRect t="8106" b="8106"/>
          <a:stretch>
            <a:fillRect/>
          </a:stretch>
        </p:blipFill>
        <p:spPr bwMode="auto">
          <a:xfrm>
            <a:off x="4214810" y="1428736"/>
            <a:ext cx="3688067" cy="231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8" name="Picture 4" descr="D:\dla basi\humanistyczny\Picture 056.jpg"/>
          <p:cNvPicPr>
            <a:picLocks noChangeAspect="1" noChangeArrowheads="1"/>
          </p:cNvPicPr>
          <p:nvPr/>
        </p:nvPicPr>
        <p:blipFill>
          <a:blip r:embed="rId5" cstate="print"/>
          <a:srcRect t="9597" b="15595"/>
          <a:stretch>
            <a:fillRect/>
          </a:stretch>
        </p:blipFill>
        <p:spPr bwMode="auto">
          <a:xfrm>
            <a:off x="428596" y="1428736"/>
            <a:ext cx="3819864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9" name="Picture 5" descr="D:\dla basi\humanistyczny\Picture 0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214686"/>
            <a:ext cx="3619493" cy="2714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500034" y="214290"/>
            <a:ext cx="7242048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19.05.2009 -  Gminny konkurs humanistyczny „Urodziny Ani”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D:\dla basi\informatyczny\100_0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3857628"/>
            <a:ext cx="3679057" cy="2756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2" name="Picture 4" descr="D:\dla basi\informatyczny\100_0555.jpg"/>
          <p:cNvPicPr>
            <a:picLocks noChangeAspect="1" noChangeArrowheads="1"/>
          </p:cNvPicPr>
          <p:nvPr/>
        </p:nvPicPr>
        <p:blipFill>
          <a:blip r:embed="rId4" cstate="print"/>
          <a:srcRect r="28669"/>
          <a:stretch>
            <a:fillRect/>
          </a:stretch>
        </p:blipFill>
        <p:spPr bwMode="auto">
          <a:xfrm>
            <a:off x="5000628" y="1857364"/>
            <a:ext cx="2985060" cy="3135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14282" y="0"/>
            <a:ext cx="7858180" cy="16430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21.04.2009 - Gminny konkurs informatyczny  </a:t>
            </a:r>
            <a:br>
              <a:rPr lang="pl-PL" dirty="0" smtClean="0"/>
            </a:br>
            <a:r>
              <a:rPr lang="pl-PL" dirty="0" smtClean="0"/>
              <a:t>„Mistrz Komputerowy”</a:t>
            </a:r>
            <a:endParaRPr lang="pl-PL" dirty="0"/>
          </a:p>
        </p:txBody>
      </p:sp>
      <p:pic>
        <p:nvPicPr>
          <p:cNvPr id="17410" name="Picture 2" descr="D:\dla basi\informatyczny\100_0557.jpg"/>
          <p:cNvPicPr>
            <a:picLocks noChangeAspect="1" noChangeArrowheads="1"/>
          </p:cNvPicPr>
          <p:nvPr/>
        </p:nvPicPr>
        <p:blipFill>
          <a:blip r:embed="rId5" cstate="print"/>
          <a:srcRect t="12399"/>
          <a:stretch>
            <a:fillRect/>
          </a:stretch>
        </p:blipFill>
        <p:spPr bwMode="auto">
          <a:xfrm>
            <a:off x="500034" y="2000240"/>
            <a:ext cx="4214842" cy="2766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1.10.2008 – Gminny turniej piłki nożnej</a:t>
            </a:r>
            <a:endParaRPr lang="pl-PL" dirty="0"/>
          </a:p>
        </p:txBody>
      </p:sp>
      <p:pic>
        <p:nvPicPr>
          <p:cNvPr id="20482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084" y="1764065"/>
            <a:ext cx="5390246" cy="3589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2.12. 2008 gminny turniej sportowy dla klas ii -iii</a:t>
            </a:r>
            <a:endParaRPr lang="pl-PL" dirty="0"/>
          </a:p>
        </p:txBody>
      </p:sp>
      <p:pic>
        <p:nvPicPr>
          <p:cNvPr id="21506" name="Picture 2" descr="C:\Users\Boss\Desktop\g289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857875"/>
            <a:ext cx="861695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7" name="Grupa 8"/>
          <p:cNvGrpSpPr>
            <a:grpSpLocks/>
          </p:cNvGrpSpPr>
          <p:nvPr/>
        </p:nvGrpSpPr>
        <p:grpSpPr bwMode="auto">
          <a:xfrm>
            <a:off x="2143125" y="1549400"/>
            <a:ext cx="4110038" cy="4379913"/>
            <a:chOff x="2143108" y="1549392"/>
            <a:chExt cx="4110048" cy="4379938"/>
          </a:xfrm>
        </p:grpSpPr>
        <p:pic>
          <p:nvPicPr>
            <p:cNvPr id="21508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43108" y="1549392"/>
              <a:ext cx="4110048" cy="4379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Prostokąt 6"/>
            <p:cNvSpPr/>
            <p:nvPr/>
          </p:nvSpPr>
          <p:spPr>
            <a:xfrm>
              <a:off x="3143240" y="2835276"/>
              <a:ext cx="2139895" cy="2000264"/>
            </a:xfrm>
            <a:prstGeom prst="rect">
              <a:avLst/>
            </a:prstGeom>
            <a:noFill/>
          </p:spPr>
          <p:txBody>
            <a:bodyPr spcFirstLastPara="1" wrap="none">
              <a:prstTxWarp prst="textCircle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3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+mn-lt"/>
                </a:rPr>
                <a:t>Gminny Turniej Sportowy 2008</a:t>
              </a: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000496" y="3049590"/>
              <a:ext cx="1214446" cy="14465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8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+mn-lt"/>
                </a:rPr>
                <a:t>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ogaty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2662</TotalTime>
  <Words>1112</Words>
  <Application>Microsoft Office PowerPoint</Application>
  <PresentationFormat>Pokaz na ekranie (4:3)</PresentationFormat>
  <Paragraphs>142</Paragraphs>
  <Slides>48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Bogaty</vt:lpstr>
      <vt:lpstr>Szkoła Podstawowa w Toszku</vt:lpstr>
      <vt:lpstr>Slajd 2</vt:lpstr>
      <vt:lpstr>Slajd 3</vt:lpstr>
      <vt:lpstr>Organizacja konkursów na szczeblu gminy</vt:lpstr>
      <vt:lpstr>23.04. 2009 – Gminny Konkurs ekologiczny „Przyjaciel Ziemi”</vt:lpstr>
      <vt:lpstr>19.05.2009 -  Gminny konkurs humanistyczny „Urodziny Ani”</vt:lpstr>
      <vt:lpstr>21.04.2009 - Gminny konkurs informatyczny   „Mistrz Komputerowy”</vt:lpstr>
      <vt:lpstr>1.10.2008 – Gminny turniej piłki nożnej</vt:lpstr>
      <vt:lpstr>2.12. 2008 gminny turniej sportowy dla klas ii -iii</vt:lpstr>
      <vt:lpstr>Imprezy  środowiskowe</vt:lpstr>
      <vt:lpstr>Slajd 11</vt:lpstr>
      <vt:lpstr>Slajd 12</vt:lpstr>
      <vt:lpstr>Slajd 13</vt:lpstr>
      <vt:lpstr>Slajd 14</vt:lpstr>
      <vt:lpstr>Osiągnięcia na szczeblu ponadgminnym</vt:lpstr>
      <vt:lpstr>Slajd 16</vt:lpstr>
      <vt:lpstr>Slajd 17</vt:lpstr>
      <vt:lpstr>Slajd 18</vt:lpstr>
      <vt:lpstr>Slajd 19</vt:lpstr>
      <vt:lpstr>„Architektura sakralna mojej gminy” </vt:lpstr>
      <vt:lpstr>Slajd 21</vt:lpstr>
      <vt:lpstr>XIII Międzynarodowe tyskie biegi uliczne </vt:lpstr>
      <vt:lpstr>Slajd 23</vt:lpstr>
      <vt:lpstr>Turniej coca-cola cup</vt:lpstr>
      <vt:lpstr>29 i 30 VIII 2009r    Ii turniej łuczniczy miasta i gminy toszek o puchar burmistrza toszka</vt:lpstr>
      <vt:lpstr>Minikoszykówka dziewcząt</vt:lpstr>
      <vt:lpstr>Slajd 27</vt:lpstr>
      <vt:lpstr>Slajd 28</vt:lpstr>
      <vt:lpstr>Slajd 29</vt:lpstr>
      <vt:lpstr>Slajd 30</vt:lpstr>
      <vt:lpstr>Slajd 31</vt:lpstr>
      <vt:lpstr>Zdobywanie funduszy dla szkoły  SPONSORING</vt:lpstr>
      <vt:lpstr>sponsorzy</vt:lpstr>
      <vt:lpstr>Bardzo często we własnym zakresie wykonujemy prace o niemałej wartości</vt:lpstr>
      <vt:lpstr>Slajd 35</vt:lpstr>
      <vt:lpstr>Slajd 36</vt:lpstr>
      <vt:lpstr>Projekty, w których szkoła bierze udział</vt:lpstr>
      <vt:lpstr>Bierzemy udział w programach agencji rynku rolnego:</vt:lpstr>
      <vt:lpstr>Pierwsze uczniowskie doświadczenia drogą do wiedzy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     REALIZOWALIŚMY ProgramY: </vt:lpstr>
      <vt:lpstr>Slajd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Boss</dc:creator>
  <cp:lastModifiedBy>RITTAU</cp:lastModifiedBy>
  <cp:revision>292</cp:revision>
  <dcterms:created xsi:type="dcterms:W3CDTF">2009-10-15T16:56:25Z</dcterms:created>
  <dcterms:modified xsi:type="dcterms:W3CDTF">2009-10-27T13:34:53Z</dcterms:modified>
</cp:coreProperties>
</file>